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Lst>
  <p:sldSz cx="18288000" cy="10287000"/>
  <p:notesSz cx="6858000" cy="9144000"/>
  <p:embeddedFontLst>
    <p:embeddedFont>
      <p:font typeface="Microsoft Sans Serif" panose="020B0604020202020204" pitchFamily="34" charset="0"/>
      <p:regular r:id="rId25"/>
    </p:embeddedFont>
    <p:embeddedFont>
      <p:font typeface="Montserrat" panose="020F0502020204030204" pitchFamily="2" charset="0"/>
      <p:regular r:id="rId26"/>
    </p:embeddedFont>
    <p:embeddedFont>
      <p:font typeface="Montserrat Bold" panose="020B0604020202020204" charset="0"/>
      <p:regular r:id="rId27"/>
    </p:embeddedFont>
    <p:embeddedFont>
      <p:font typeface="Siwa" panose="020B0604020202020204" charset="-78"/>
      <p:regular r:id="rId28"/>
    </p:embeddedFont>
    <p:embeddedFont>
      <p:font typeface="Siwa Bold" panose="020B0604020202020204" charset="-78"/>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1236" y="27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21.xml"/><Relationship Id="rId18" Type="http://schemas.openxmlformats.org/officeDocument/2006/relationships/slide" Target="slide19.xml"/><Relationship Id="rId26" Type="http://schemas.openxmlformats.org/officeDocument/2006/relationships/slide" Target="slide13.xml"/><Relationship Id="rId3" Type="http://schemas.openxmlformats.org/officeDocument/2006/relationships/slide" Target="slide3.xml"/><Relationship Id="rId21" Type="http://schemas.openxmlformats.org/officeDocument/2006/relationships/image" Target="../media/image11.png"/><Relationship Id="rId7" Type="http://schemas.openxmlformats.org/officeDocument/2006/relationships/slide" Target="slide5.xml"/><Relationship Id="rId12" Type="http://schemas.openxmlformats.org/officeDocument/2006/relationships/slide" Target="slide11.xml"/><Relationship Id="rId17" Type="http://schemas.openxmlformats.org/officeDocument/2006/relationships/slide" Target="slide12.xml"/><Relationship Id="rId25" Type="http://schemas.openxmlformats.org/officeDocument/2006/relationships/slide" Target="slide20.xml"/><Relationship Id="rId2" Type="http://schemas.openxmlformats.org/officeDocument/2006/relationships/image" Target="../media/image8.png"/><Relationship Id="rId16" Type="http://schemas.openxmlformats.org/officeDocument/2006/relationships/slide" Target="slide18.xml"/><Relationship Id="rId20" Type="http://schemas.openxmlformats.org/officeDocument/2006/relationships/slide" Target="slide22.xml"/><Relationship Id="rId29" Type="http://schemas.openxmlformats.org/officeDocument/2006/relationships/slide" Target="slide14.xml"/><Relationship Id="rId1" Type="http://schemas.openxmlformats.org/officeDocument/2006/relationships/slideLayout" Target="../slideLayouts/slideLayout7.xml"/><Relationship Id="rId6" Type="http://schemas.openxmlformats.org/officeDocument/2006/relationships/slide" Target="slide17.xml"/><Relationship Id="rId11" Type="http://schemas.openxmlformats.org/officeDocument/2006/relationships/image" Target="../media/image10.svg"/><Relationship Id="rId24" Type="http://schemas.openxmlformats.org/officeDocument/2006/relationships/image" Target="../media/image14.svg"/><Relationship Id="rId5" Type="http://schemas.openxmlformats.org/officeDocument/2006/relationships/slide" Target="slide7.xml"/><Relationship Id="rId15" Type="http://schemas.openxmlformats.org/officeDocument/2006/relationships/slide" Target="slide10.xml"/><Relationship Id="rId23" Type="http://schemas.openxmlformats.org/officeDocument/2006/relationships/image" Target="../media/image13.png"/><Relationship Id="rId28" Type="http://schemas.openxmlformats.org/officeDocument/2006/relationships/slide" Target="slide16.xml"/><Relationship Id="rId10" Type="http://schemas.openxmlformats.org/officeDocument/2006/relationships/image" Target="../media/image9.png"/><Relationship Id="rId19" Type="http://schemas.openxmlformats.org/officeDocument/2006/relationships/slide" Target="slide23.xml"/><Relationship Id="rId4" Type="http://schemas.openxmlformats.org/officeDocument/2006/relationships/slide" Target="slide4.xml"/><Relationship Id="rId9" Type="http://schemas.openxmlformats.org/officeDocument/2006/relationships/slide" Target="slide9.xml"/><Relationship Id="rId14" Type="http://schemas.openxmlformats.org/officeDocument/2006/relationships/slide" Target="slide6.xml"/><Relationship Id="rId22" Type="http://schemas.openxmlformats.org/officeDocument/2006/relationships/image" Target="../media/image12.svg"/><Relationship Id="rId27" Type="http://schemas.openxmlformats.org/officeDocument/2006/relationships/slide" Target="slide15.xml"/></Relationships>
</file>

<file path=ppt/slides/_rels/slide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4.svg"/><Relationship Id="rId9" Type="http://schemas.openxmlformats.org/officeDocument/2006/relationships/slide" Target="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4.svg"/><Relationship Id="rId9" Type="http://schemas.openxmlformats.org/officeDocument/2006/relationships/slide" Target="slide2.xml"/></Relationships>
</file>

<file path=ppt/slides/_rels/slide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4.svg"/><Relationship Id="rId9" Type="http://schemas.openxmlformats.org/officeDocument/2006/relationships/slide" Target="slide2.xml"/></Relationships>
</file>

<file path=ppt/slides/_rels/slide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slide" Target="slide2.xml"/></Relationships>
</file>

<file path=ppt/slides/_rels/slide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7.png"/><Relationship Id="rId7"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8.svg"/><Relationship Id="rId9" Type="http://schemas.openxmlformats.org/officeDocument/2006/relationships/slide" Target="slide2.xml"/></Relationships>
</file>

<file path=ppt/slides/_rels/slide9.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25.png"/><Relationship Id="rId3" Type="http://schemas.openxmlformats.org/officeDocument/2006/relationships/image" Target="../media/image17.png"/><Relationship Id="rId7" Type="http://schemas.openxmlformats.org/officeDocument/2006/relationships/image" Target="../media/image13.png"/><Relationship Id="rId12"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23.png"/><Relationship Id="rId5" Type="http://schemas.openxmlformats.org/officeDocument/2006/relationships/image" Target="../media/image19.png"/><Relationship Id="rId10" Type="http://schemas.openxmlformats.org/officeDocument/2006/relationships/image" Target="../media/image22.png"/><Relationship Id="rId4" Type="http://schemas.openxmlformats.org/officeDocument/2006/relationships/image" Target="../media/image18.svg"/><Relationship Id="rId9" Type="http://schemas.openxmlformats.org/officeDocument/2006/relationships/image" Target="../media/image21.png"/><Relationship Id="rId14" Type="http://schemas.openxmlformats.org/officeDocument/2006/relationships/slide" Target="slide2.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9.png"/><Relationship Id="rId3" Type="http://schemas.openxmlformats.org/officeDocument/2006/relationships/image" Target="../media/image8.png"/><Relationship Id="rId7" Type="http://schemas.openxmlformats.org/officeDocument/2006/relationships/image" Target="../media/image20.svg"/><Relationship Id="rId12"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video" Target="https://www.youtube.com/watch?v=pebMZH4Ofik" TargetMode="External"/><Relationship Id="rId6" Type="http://schemas.openxmlformats.org/officeDocument/2006/relationships/image" Target="../media/image19.png"/><Relationship Id="rId11" Type="http://schemas.openxmlformats.org/officeDocument/2006/relationships/image" Target="../media/image27.jpeg"/><Relationship Id="rId5" Type="http://schemas.openxmlformats.org/officeDocument/2006/relationships/image" Target="../media/image18.svg"/><Relationship Id="rId10" Type="http://schemas.openxmlformats.org/officeDocument/2006/relationships/image" Target="../media/image26.png"/><Relationship Id="rId4" Type="http://schemas.openxmlformats.org/officeDocument/2006/relationships/image" Target="../media/image17.png"/><Relationship Id="rId9" Type="http://schemas.openxmlformats.org/officeDocument/2006/relationships/image" Target="../media/image14.svg"/><Relationship Id="rId14" Type="http://schemas.openxmlformats.org/officeDocument/2006/relationships/slide" Target="slide2.xml"/></Relationships>
</file>

<file path=ppt/slides/_rels/slide1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30.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slide" Target="slide2.xml"/><Relationship Id="rId5" Type="http://schemas.openxmlformats.org/officeDocument/2006/relationships/image" Target="../media/image17.png"/><Relationship Id="rId10" Type="http://schemas.openxmlformats.org/officeDocument/2006/relationships/image" Target="../media/image16.svg"/><Relationship Id="rId4" Type="http://schemas.openxmlformats.org/officeDocument/2006/relationships/image" Target="../media/image31.pn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slide" Target="slide2.xml"/><Relationship Id="rId5" Type="http://schemas.openxmlformats.org/officeDocument/2006/relationships/image" Target="../media/image19.png"/><Relationship Id="rId10" Type="http://schemas.openxmlformats.org/officeDocument/2006/relationships/image" Target="../media/image32.png"/><Relationship Id="rId4" Type="http://schemas.openxmlformats.org/officeDocument/2006/relationships/image" Target="../media/image18.svg"/><Relationship Id="rId9" Type="http://schemas.openxmlformats.org/officeDocument/2006/relationships/hyperlink" Target="https://www.instagram.com/p/C9QAZdBJeyN/"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slide" Target="slide2.xml"/></Relationships>
</file>

<file path=ppt/slides/_rels/slide14.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slide" Target="slide2.xml"/><Relationship Id="rId3" Type="http://schemas.openxmlformats.org/officeDocument/2006/relationships/image" Target="../media/image17.png"/><Relationship Id="rId7" Type="http://schemas.openxmlformats.org/officeDocument/2006/relationships/image" Target="../media/image13.png"/><Relationship Id="rId12" Type="http://schemas.openxmlformats.org/officeDocument/2006/relationships/hyperlink" Target="https://www.canva.com/design/DAGkuDWFxsw/KT6YHvqbfOANWeQWmGNJYg/view?utm_content=DAGkuDWFxsw&amp;utm_campaign=designshare&amp;utm_medium=link2&amp;utm_source=uniquelinks&amp;utlId=haada1f856d" TargetMode="Externa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35.png"/><Relationship Id="rId5" Type="http://schemas.openxmlformats.org/officeDocument/2006/relationships/image" Target="../media/image19.png"/><Relationship Id="rId10" Type="http://schemas.openxmlformats.org/officeDocument/2006/relationships/image" Target="../media/image34.png"/><Relationship Id="rId4" Type="http://schemas.openxmlformats.org/officeDocument/2006/relationships/image" Target="../media/image18.sv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slide" Target="slide2.xml"/><Relationship Id="rId3" Type="http://schemas.openxmlformats.org/officeDocument/2006/relationships/image" Target="../media/image17.png"/><Relationship Id="rId7" Type="http://schemas.openxmlformats.org/officeDocument/2006/relationships/image" Target="../media/image13.png"/><Relationship Id="rId12" Type="http://schemas.openxmlformats.org/officeDocument/2006/relationships/image" Target="../media/image3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37.png"/><Relationship Id="rId5" Type="http://schemas.openxmlformats.org/officeDocument/2006/relationships/image" Target="../media/image19.png"/><Relationship Id="rId10" Type="http://schemas.openxmlformats.org/officeDocument/2006/relationships/image" Target="../media/image36.png"/><Relationship Id="rId4" Type="http://schemas.openxmlformats.org/officeDocument/2006/relationships/image" Target="../media/image18.svg"/><Relationship Id="rId9" Type="http://schemas.openxmlformats.org/officeDocument/2006/relationships/hyperlink" Target="https://c.live/professional-events?keyword=GULF"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7.png"/><Relationship Id="rId7" Type="http://schemas.openxmlformats.org/officeDocument/2006/relationships/image" Target="../media/image13.png"/><Relationship Id="rId12" Type="http://schemas.openxmlformats.org/officeDocument/2006/relationships/slide" Target="slide2.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41.jpeg"/><Relationship Id="rId5" Type="http://schemas.openxmlformats.org/officeDocument/2006/relationships/image" Target="../media/image19.png"/><Relationship Id="rId10" Type="http://schemas.openxmlformats.org/officeDocument/2006/relationships/image" Target="../media/image40.jpeg"/><Relationship Id="rId4" Type="http://schemas.openxmlformats.org/officeDocument/2006/relationships/image" Target="../media/image18.svg"/><Relationship Id="rId9" Type="http://schemas.openxmlformats.org/officeDocument/2006/relationships/image" Target="../media/image39.jpe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20.svg"/><Relationship Id="rId2" Type="http://schemas.openxmlformats.org/officeDocument/2006/relationships/slideLayout" Target="../slideLayouts/slideLayout7.xml"/><Relationship Id="rId1" Type="http://schemas.openxmlformats.org/officeDocument/2006/relationships/video" Target="https://www.youtube.com/watch?v=seLKKTUZEB4" TargetMode="External"/><Relationship Id="rId6" Type="http://schemas.openxmlformats.org/officeDocument/2006/relationships/image" Target="../media/image19.png"/><Relationship Id="rId11" Type="http://schemas.openxmlformats.org/officeDocument/2006/relationships/slide" Target="slide2.xml"/><Relationship Id="rId5" Type="http://schemas.openxmlformats.org/officeDocument/2006/relationships/image" Target="../media/image18.svg"/><Relationship Id="rId10" Type="http://schemas.openxmlformats.org/officeDocument/2006/relationships/image" Target="../media/image27.jpeg"/><Relationship Id="rId4" Type="http://schemas.openxmlformats.org/officeDocument/2006/relationships/image" Target="../media/image17.png"/><Relationship Id="rId9" Type="http://schemas.openxmlformats.org/officeDocument/2006/relationships/image" Target="../media/image14.svg"/></Relationships>
</file>

<file path=ppt/slides/_rels/slide18.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46.png"/><Relationship Id="rId3" Type="http://schemas.openxmlformats.org/officeDocument/2006/relationships/image" Target="../media/image17.png"/><Relationship Id="rId7" Type="http://schemas.openxmlformats.org/officeDocument/2006/relationships/image" Target="../media/image15.png"/><Relationship Id="rId12" Type="http://schemas.openxmlformats.org/officeDocument/2006/relationships/image" Target="../media/image4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44.png"/><Relationship Id="rId5" Type="http://schemas.openxmlformats.org/officeDocument/2006/relationships/image" Target="../media/image19.png"/><Relationship Id="rId10" Type="http://schemas.openxmlformats.org/officeDocument/2006/relationships/image" Target="../media/image43.png"/><Relationship Id="rId4" Type="http://schemas.openxmlformats.org/officeDocument/2006/relationships/image" Target="../media/image18.svg"/><Relationship Id="rId9" Type="http://schemas.openxmlformats.org/officeDocument/2006/relationships/image" Target="../media/image42.jpeg"/><Relationship Id="rId14" Type="http://schemas.openxmlformats.org/officeDocument/2006/relationships/slide" Target="slide2.xml"/></Relationships>
</file>

<file path=ppt/slides/_rels/slide1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47.png"/><Relationship Id="rId7"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 Id="rId9" Type="http://schemas.openxmlformats.org/officeDocument/2006/relationships/slide" Target="slide2.xml"/></Relationships>
</file>

<file path=ppt/slides/_rels/slide20.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1.png"/><Relationship Id="rId7"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slide" Target="slide2.xml"/><Relationship Id="rId4" Type="http://schemas.openxmlformats.org/officeDocument/2006/relationships/image" Target="../media/image12.svg"/><Relationship Id="rId9" Type="http://schemas.openxmlformats.org/officeDocument/2006/relationships/image" Target="../media/image51.png"/></Relationships>
</file>

<file path=ppt/slides/_rels/slide21.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18" Type="http://schemas.openxmlformats.org/officeDocument/2006/relationships/image" Target="../media/image68.png"/><Relationship Id="rId3" Type="http://schemas.openxmlformats.org/officeDocument/2006/relationships/image" Target="../media/image53.svg"/><Relationship Id="rId7" Type="http://schemas.openxmlformats.org/officeDocument/2006/relationships/image" Target="../media/image57.png"/><Relationship Id="rId12" Type="http://schemas.openxmlformats.org/officeDocument/2006/relationships/image" Target="../media/image62.png"/><Relationship Id="rId17" Type="http://schemas.openxmlformats.org/officeDocument/2006/relationships/image" Target="../media/image67.svg"/><Relationship Id="rId2" Type="http://schemas.openxmlformats.org/officeDocument/2006/relationships/image" Target="../media/image52.png"/><Relationship Id="rId16" Type="http://schemas.openxmlformats.org/officeDocument/2006/relationships/image" Target="../media/image66.png"/><Relationship Id="rId20" Type="http://schemas.openxmlformats.org/officeDocument/2006/relationships/slide" Target="slide2.xml"/><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61.svg"/><Relationship Id="rId5" Type="http://schemas.openxmlformats.org/officeDocument/2006/relationships/image" Target="../media/image55.png"/><Relationship Id="rId15" Type="http://schemas.openxmlformats.org/officeDocument/2006/relationships/image" Target="../media/image65.png"/><Relationship Id="rId10" Type="http://schemas.openxmlformats.org/officeDocument/2006/relationships/image" Target="../media/image60.png"/><Relationship Id="rId19" Type="http://schemas.openxmlformats.org/officeDocument/2006/relationships/image" Target="../media/image69.sv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4.png"/></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0.png"/><Relationship Id="rId7" Type="http://schemas.openxmlformats.org/officeDocument/2006/relationships/image" Target="../media/image20.svg"/><Relationship Id="rId12" Type="http://schemas.openxmlformats.org/officeDocument/2006/relationships/image" Target="../media/image72.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71.png"/><Relationship Id="rId5" Type="http://schemas.openxmlformats.org/officeDocument/2006/relationships/image" Target="../media/image18.svg"/><Relationship Id="rId10" Type="http://schemas.openxmlformats.org/officeDocument/2006/relationships/slide" Target="slide2.xml"/><Relationship Id="rId4" Type="http://schemas.openxmlformats.org/officeDocument/2006/relationships/image" Target="../media/image17.png"/><Relationship Id="rId9" Type="http://schemas.openxmlformats.org/officeDocument/2006/relationships/image" Target="../media/image14.svg"/></Relationships>
</file>

<file path=ppt/slides/_rels/slide23.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7.png"/><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790CC"/>
        </a:solidFill>
        <a:effectLst/>
      </p:bgPr>
    </p:bg>
    <p:spTree>
      <p:nvGrpSpPr>
        <p:cNvPr id="1" name=""/>
        <p:cNvGrpSpPr/>
        <p:nvPr/>
      </p:nvGrpSpPr>
      <p:grpSpPr>
        <a:xfrm>
          <a:off x="0" y="0"/>
          <a:ext cx="0" cy="0"/>
          <a:chOff x="0" y="0"/>
          <a:chExt cx="0" cy="0"/>
        </a:xfrm>
      </p:grpSpPr>
      <p:grpSp>
        <p:nvGrpSpPr>
          <p:cNvPr id="2" name="Group 2"/>
          <p:cNvGrpSpPr/>
          <p:nvPr/>
        </p:nvGrpSpPr>
        <p:grpSpPr>
          <a:xfrm>
            <a:off x="591404" y="549999"/>
            <a:ext cx="17105193" cy="9187002"/>
            <a:chOff x="0" y="0"/>
            <a:chExt cx="4505071" cy="2419622"/>
          </a:xfrm>
        </p:grpSpPr>
        <p:sp>
          <p:nvSpPr>
            <p:cNvPr id="3" name="Freeform 3"/>
            <p:cNvSpPr/>
            <p:nvPr/>
          </p:nvSpPr>
          <p:spPr>
            <a:xfrm>
              <a:off x="0" y="0"/>
              <a:ext cx="4505072" cy="2419622"/>
            </a:xfrm>
            <a:custGeom>
              <a:avLst/>
              <a:gdLst/>
              <a:ahLst/>
              <a:cxnLst/>
              <a:rect l="l" t="t" r="r" b="b"/>
              <a:pathLst>
                <a:path w="4505072" h="2419622">
                  <a:moveTo>
                    <a:pt x="0" y="0"/>
                  </a:moveTo>
                  <a:lnTo>
                    <a:pt x="4505072" y="0"/>
                  </a:lnTo>
                  <a:lnTo>
                    <a:pt x="4505072" y="2419622"/>
                  </a:lnTo>
                  <a:lnTo>
                    <a:pt x="0" y="2419622"/>
                  </a:lnTo>
                  <a:close/>
                </a:path>
              </a:pathLst>
            </a:custGeom>
            <a:solidFill>
              <a:srgbClr val="FFFFFF"/>
            </a:solidFill>
          </p:spPr>
          <p:txBody>
            <a:bodyPr/>
            <a:lstStyle/>
            <a:p>
              <a:endParaRPr lang="en-US"/>
            </a:p>
          </p:txBody>
        </p:sp>
        <p:sp>
          <p:nvSpPr>
            <p:cNvPr id="4" name="TextBox 4"/>
            <p:cNvSpPr txBox="1"/>
            <p:nvPr/>
          </p:nvSpPr>
          <p:spPr>
            <a:xfrm>
              <a:off x="0" y="-38100"/>
              <a:ext cx="4505071" cy="2457722"/>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638602" y="-529674"/>
            <a:ext cx="3062267" cy="1653624"/>
          </a:xfrm>
          <a:custGeom>
            <a:avLst/>
            <a:gdLst/>
            <a:ahLst/>
            <a:cxnLst/>
            <a:rect l="l" t="t" r="r" b="b"/>
            <a:pathLst>
              <a:path w="3062267" h="1653624">
                <a:moveTo>
                  <a:pt x="0" y="0"/>
                </a:moveTo>
                <a:lnTo>
                  <a:pt x="3062268" y="0"/>
                </a:lnTo>
                <a:lnTo>
                  <a:pt x="3062268" y="1653624"/>
                </a:lnTo>
                <a:lnTo>
                  <a:pt x="0" y="16536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591404" y="2915226"/>
            <a:ext cx="10406930" cy="2150199"/>
          </a:xfrm>
          <a:prstGeom prst="rect">
            <a:avLst/>
          </a:prstGeom>
        </p:spPr>
        <p:txBody>
          <a:bodyPr lIns="0" tIns="0" rIns="0" bIns="0" rtlCol="0" anchor="t">
            <a:spAutoFit/>
          </a:bodyPr>
          <a:lstStyle/>
          <a:p>
            <a:pPr algn="ctr" rtl="1">
              <a:lnSpc>
                <a:spcPts val="8264"/>
              </a:lnSpc>
            </a:pPr>
            <a:r>
              <a:rPr lang="ar-EG" sz="7871" b="1">
                <a:solidFill>
                  <a:srgbClr val="000000"/>
                </a:solidFill>
                <a:latin typeface="Siwa Bold"/>
                <a:ea typeface="Siwa Bold"/>
                <a:cs typeface="Siwa Bold"/>
                <a:sym typeface="Siwa Bold"/>
                <a:rtl/>
              </a:rPr>
              <a:t>المهرجان الكروي للأكاديميات الخليجية</a:t>
            </a:r>
          </a:p>
        </p:txBody>
      </p:sp>
      <p:sp>
        <p:nvSpPr>
          <p:cNvPr id="7" name="Freeform 7"/>
          <p:cNvSpPr/>
          <p:nvPr/>
        </p:nvSpPr>
        <p:spPr>
          <a:xfrm>
            <a:off x="3393130" y="8797628"/>
            <a:ext cx="3093742" cy="939372"/>
          </a:xfrm>
          <a:custGeom>
            <a:avLst/>
            <a:gdLst/>
            <a:ahLst/>
            <a:cxnLst/>
            <a:rect l="l" t="t" r="r" b="b"/>
            <a:pathLst>
              <a:path w="3093742" h="939372">
                <a:moveTo>
                  <a:pt x="0" y="0"/>
                </a:moveTo>
                <a:lnTo>
                  <a:pt x="3093741" y="0"/>
                </a:lnTo>
                <a:lnTo>
                  <a:pt x="3093741" y="939373"/>
                </a:lnTo>
                <a:lnTo>
                  <a:pt x="0" y="939373"/>
                </a:lnTo>
                <a:lnTo>
                  <a:pt x="0" y="0"/>
                </a:lnTo>
                <a:close/>
              </a:path>
            </a:pathLst>
          </a:custGeom>
          <a:blipFill>
            <a:blip r:embed="rId4">
              <a:alphaModFix amt="36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8100000">
            <a:off x="-894990" y="7741405"/>
            <a:ext cx="2760657" cy="4114800"/>
          </a:xfrm>
          <a:custGeom>
            <a:avLst/>
            <a:gdLst/>
            <a:ahLst/>
            <a:cxnLst/>
            <a:rect l="l" t="t" r="r" b="b"/>
            <a:pathLst>
              <a:path w="2760657" h="4114800">
                <a:moveTo>
                  <a:pt x="0" y="0"/>
                </a:moveTo>
                <a:lnTo>
                  <a:pt x="2760657" y="0"/>
                </a:lnTo>
                <a:lnTo>
                  <a:pt x="276065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9" name="Group 9"/>
          <p:cNvGrpSpPr/>
          <p:nvPr/>
        </p:nvGrpSpPr>
        <p:grpSpPr>
          <a:xfrm>
            <a:off x="10823586" y="1533827"/>
            <a:ext cx="8082836" cy="7634855"/>
            <a:chOff x="0" y="0"/>
            <a:chExt cx="10777114" cy="10179806"/>
          </a:xfrm>
        </p:grpSpPr>
        <p:sp>
          <p:nvSpPr>
            <p:cNvPr id="10" name="Freeform 10"/>
            <p:cNvSpPr/>
            <p:nvPr/>
          </p:nvSpPr>
          <p:spPr>
            <a:xfrm>
              <a:off x="0" y="0"/>
              <a:ext cx="10777114" cy="10179806"/>
            </a:xfrm>
            <a:custGeom>
              <a:avLst/>
              <a:gdLst/>
              <a:ahLst/>
              <a:cxnLst/>
              <a:rect l="l" t="t" r="r" b="b"/>
              <a:pathLst>
                <a:path w="10777114" h="10179806">
                  <a:moveTo>
                    <a:pt x="0" y="0"/>
                  </a:moveTo>
                  <a:lnTo>
                    <a:pt x="10777114" y="0"/>
                  </a:lnTo>
                  <a:lnTo>
                    <a:pt x="10777114" y="10179806"/>
                  </a:lnTo>
                  <a:lnTo>
                    <a:pt x="0" y="10179806"/>
                  </a:lnTo>
                  <a:lnTo>
                    <a:pt x="0" y="0"/>
                  </a:lnTo>
                  <a:close/>
                </a:path>
              </a:pathLst>
            </a:custGeom>
            <a:blipFill>
              <a:blip r:embed="rId8"/>
              <a:stretch>
                <a:fillRect l="-24148" t="-586" b="-586"/>
              </a:stretch>
            </a:blipFill>
          </p:spPr>
          <p:txBody>
            <a:bodyPr/>
            <a:lstStyle/>
            <a:p>
              <a:endParaRPr lang="en-US"/>
            </a:p>
          </p:txBody>
        </p:sp>
        <p:grpSp>
          <p:nvGrpSpPr>
            <p:cNvPr id="11" name="Group 11"/>
            <p:cNvGrpSpPr/>
            <p:nvPr/>
          </p:nvGrpSpPr>
          <p:grpSpPr>
            <a:xfrm>
              <a:off x="6756761" y="3683379"/>
              <a:ext cx="1466270" cy="146627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A444"/>
              </a:solidFill>
            </p:spPr>
            <p:txBody>
              <a:bodyPr/>
              <a:lstStyle/>
              <a:p>
                <a:endParaRPr lang="en-US"/>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7112137" y="3673375"/>
              <a:ext cx="755518" cy="1578303"/>
            </a:xfrm>
            <a:prstGeom prst="rect">
              <a:avLst/>
            </a:prstGeom>
          </p:spPr>
          <p:txBody>
            <a:bodyPr lIns="0" tIns="0" rIns="0" bIns="0" rtlCol="0" anchor="t">
              <a:spAutoFit/>
            </a:bodyPr>
            <a:lstStyle/>
            <a:p>
              <a:pPr algn="ctr">
                <a:lnSpc>
                  <a:spcPts val="9830"/>
                </a:lnSpc>
              </a:pPr>
              <a:r>
                <a:rPr lang="en-US" sz="7021" b="1">
                  <a:solidFill>
                    <a:srgbClr val="000000"/>
                  </a:solidFill>
                  <a:latin typeface="Siwa Bold"/>
                  <a:ea typeface="Siwa Bold"/>
                  <a:cs typeface="Siwa Bold"/>
                  <a:sym typeface="Siwa Bold"/>
                </a:rPr>
                <a:t>8</a:t>
              </a:r>
            </a:p>
          </p:txBody>
        </p:sp>
      </p:grpSp>
      <p:sp>
        <p:nvSpPr>
          <p:cNvPr id="15" name="TextBox 15"/>
          <p:cNvSpPr txBox="1"/>
          <p:nvPr/>
        </p:nvSpPr>
        <p:spPr>
          <a:xfrm>
            <a:off x="2362456" y="5927859"/>
            <a:ext cx="6652113" cy="382594"/>
          </a:xfrm>
          <a:prstGeom prst="rect">
            <a:avLst/>
          </a:prstGeom>
        </p:spPr>
        <p:txBody>
          <a:bodyPr lIns="0" tIns="0" rIns="0" bIns="0" rtlCol="0" anchor="t">
            <a:spAutoFit/>
          </a:bodyPr>
          <a:lstStyle/>
          <a:p>
            <a:pPr algn="ctr" rtl="1">
              <a:lnSpc>
                <a:spcPts val="2884"/>
              </a:lnSpc>
            </a:pPr>
            <a:r>
              <a:rPr lang="ar-EG" sz="3102" b="1">
                <a:solidFill>
                  <a:srgbClr val="000000"/>
                </a:solidFill>
                <a:latin typeface="Siwa Bold"/>
                <a:ea typeface="Siwa Bold"/>
                <a:cs typeface="Siwa Bold"/>
                <a:sym typeface="Siwa Bold"/>
                <a:rtl/>
              </a:rPr>
              <a:t>النسخة الثامنة- أغسطس </a:t>
            </a:r>
            <a:r>
              <a:rPr lang="en-US" sz="3102" b="1">
                <a:solidFill>
                  <a:srgbClr val="000000"/>
                </a:solidFill>
                <a:latin typeface="Siwa Bold"/>
                <a:ea typeface="Siwa Bold"/>
                <a:cs typeface="Siwa Bold"/>
                <a:sym typeface="Siwa Bold"/>
              </a:rPr>
              <a:t>2025</a:t>
            </a:r>
          </a:p>
        </p:txBody>
      </p:sp>
      <p:sp>
        <p:nvSpPr>
          <p:cNvPr id="16" name="TextBox 16"/>
          <p:cNvSpPr txBox="1"/>
          <p:nvPr/>
        </p:nvSpPr>
        <p:spPr>
          <a:xfrm>
            <a:off x="580588" y="5150699"/>
            <a:ext cx="10406930" cy="562889"/>
          </a:xfrm>
          <a:prstGeom prst="rect">
            <a:avLst/>
          </a:prstGeom>
        </p:spPr>
        <p:txBody>
          <a:bodyPr lIns="0" tIns="0" rIns="0" bIns="0" rtlCol="0" anchor="t">
            <a:spAutoFit/>
          </a:bodyPr>
          <a:lstStyle/>
          <a:p>
            <a:pPr algn="ctr">
              <a:lnSpc>
                <a:spcPts val="4158"/>
              </a:lnSpc>
            </a:pPr>
            <a:r>
              <a:rPr lang="en-US" sz="4471">
                <a:solidFill>
                  <a:srgbClr val="000000"/>
                </a:solidFill>
                <a:latin typeface="Siwa"/>
                <a:ea typeface="Siwa"/>
                <a:cs typeface="Siwa"/>
                <a:sym typeface="Siwa"/>
              </a:rPr>
              <a:t>GULF ACADEMES CHAMPIONSHIP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10049595" y="909829"/>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TextBox 5"/>
          <p:cNvSpPr txBox="1"/>
          <p:nvPr/>
        </p:nvSpPr>
        <p:spPr>
          <a:xfrm>
            <a:off x="6974991" y="-67293"/>
            <a:ext cx="10850991" cy="1714463"/>
          </a:xfrm>
          <a:prstGeom prst="rect">
            <a:avLst/>
          </a:prstGeom>
        </p:spPr>
        <p:txBody>
          <a:bodyPr lIns="0" tIns="0" rIns="0" bIns="0" rtlCol="0" anchor="t">
            <a:spAutoFit/>
          </a:bodyPr>
          <a:lstStyle/>
          <a:p>
            <a:pPr algn="r" rtl="1">
              <a:lnSpc>
                <a:spcPts val="13200"/>
              </a:lnSpc>
            </a:pPr>
            <a:endParaRPr/>
          </a:p>
        </p:txBody>
      </p:sp>
      <p:sp>
        <p:nvSpPr>
          <p:cNvPr id="6" name="AutoShape 6"/>
          <p:cNvSpPr/>
          <p:nvPr/>
        </p:nvSpPr>
        <p:spPr>
          <a:xfrm>
            <a:off x="13149928" y="1930724"/>
            <a:ext cx="3446950" cy="1120045"/>
          </a:xfrm>
          <a:prstGeom prst="rect">
            <a:avLst/>
          </a:prstGeom>
          <a:solidFill>
            <a:srgbClr val="FFFFFF"/>
          </a:solidFill>
        </p:spPr>
        <p:txBody>
          <a:bodyPr/>
          <a:lstStyle/>
          <a:p>
            <a:endParaRPr lang="en-US"/>
          </a:p>
        </p:txBody>
      </p:sp>
      <p:sp>
        <p:nvSpPr>
          <p:cNvPr id="7" name="TextBox 7"/>
          <p:cNvSpPr txBox="1"/>
          <p:nvPr/>
        </p:nvSpPr>
        <p:spPr>
          <a:xfrm>
            <a:off x="13551732" y="2326054"/>
            <a:ext cx="2567142" cy="388851"/>
          </a:xfrm>
          <a:prstGeom prst="rect">
            <a:avLst/>
          </a:prstGeom>
        </p:spPr>
        <p:txBody>
          <a:bodyPr lIns="0" tIns="0" rIns="0" bIns="0" rtlCol="0" anchor="t">
            <a:spAutoFit/>
          </a:bodyPr>
          <a:lstStyle/>
          <a:p>
            <a:pPr algn="ctr" rtl="1">
              <a:lnSpc>
                <a:spcPts val="3103"/>
              </a:lnSpc>
            </a:pPr>
            <a:r>
              <a:rPr lang="en-US" sz="2387">
                <a:solidFill>
                  <a:srgbClr val="000000"/>
                </a:solidFill>
                <a:latin typeface="Montserrat"/>
                <a:ea typeface="Montserrat"/>
                <a:cs typeface="Montserrat"/>
                <a:sym typeface="Montserrat"/>
                <a:hlinkClick r:id="rId3" action="ppaction://hlinksldjump"/>
              </a:rPr>
              <a:t>1</a:t>
            </a:r>
            <a:r>
              <a:rPr lang="ar-EG" sz="2387">
                <a:solidFill>
                  <a:srgbClr val="000000"/>
                </a:solidFill>
                <a:latin typeface="Montserrat"/>
                <a:ea typeface="Montserrat"/>
                <a:cs typeface="Montserrat"/>
                <a:sym typeface="Montserrat"/>
                <a:hlinkClick r:id="rId3" action="ppaction://hlinksldjump"/>
                <a:rtl/>
              </a:rPr>
              <a:t>- نبذة عن المهرجان</a:t>
            </a:r>
          </a:p>
        </p:txBody>
      </p:sp>
      <p:sp>
        <p:nvSpPr>
          <p:cNvPr id="8" name="AutoShape 8"/>
          <p:cNvSpPr/>
          <p:nvPr/>
        </p:nvSpPr>
        <p:spPr>
          <a:xfrm>
            <a:off x="9045306" y="1959395"/>
            <a:ext cx="3446950" cy="1118597"/>
          </a:xfrm>
          <a:prstGeom prst="rect">
            <a:avLst/>
          </a:prstGeom>
          <a:solidFill>
            <a:srgbClr val="FFFFFF"/>
          </a:solidFill>
        </p:spPr>
        <p:txBody>
          <a:bodyPr/>
          <a:lstStyle/>
          <a:p>
            <a:endParaRPr lang="en-US"/>
          </a:p>
        </p:txBody>
      </p:sp>
      <p:sp>
        <p:nvSpPr>
          <p:cNvPr id="9" name="TextBox 9"/>
          <p:cNvSpPr txBox="1"/>
          <p:nvPr/>
        </p:nvSpPr>
        <p:spPr>
          <a:xfrm>
            <a:off x="9367887" y="2349578"/>
            <a:ext cx="2679142" cy="379076"/>
          </a:xfrm>
          <a:prstGeom prst="rect">
            <a:avLst/>
          </a:prstGeom>
        </p:spPr>
        <p:txBody>
          <a:bodyPr lIns="0" tIns="0" rIns="0" bIns="0" rtlCol="0" anchor="t">
            <a:spAutoFit/>
          </a:bodyPr>
          <a:lstStyle/>
          <a:p>
            <a:pPr marL="0" lvl="1" indent="0" algn="ctr" rtl="1">
              <a:lnSpc>
                <a:spcPts val="3128"/>
              </a:lnSpc>
              <a:spcBef>
                <a:spcPct val="0"/>
              </a:spcBef>
            </a:pPr>
            <a:r>
              <a:rPr lang="en-US" sz="2406">
                <a:solidFill>
                  <a:srgbClr val="000000"/>
                </a:solidFill>
                <a:latin typeface="Montserrat"/>
                <a:ea typeface="Montserrat"/>
                <a:cs typeface="Montserrat"/>
                <a:sym typeface="Montserrat"/>
                <a:hlinkClick r:id="rId4" action="ppaction://hlinksldjump"/>
              </a:rPr>
              <a:t>2</a:t>
            </a:r>
            <a:r>
              <a:rPr lang="ar-EG" sz="2406">
                <a:solidFill>
                  <a:srgbClr val="000000"/>
                </a:solidFill>
                <a:latin typeface="Montserrat"/>
                <a:ea typeface="Montserrat"/>
                <a:cs typeface="Montserrat"/>
                <a:sym typeface="Montserrat"/>
                <a:hlinkClick r:id="rId4" action="ppaction://hlinksldjump"/>
                <a:rtl/>
              </a:rPr>
              <a:t>-الرسالة والأهداف</a:t>
            </a:r>
          </a:p>
        </p:txBody>
      </p:sp>
      <p:grpSp>
        <p:nvGrpSpPr>
          <p:cNvPr id="10" name="Group 10"/>
          <p:cNvGrpSpPr/>
          <p:nvPr/>
        </p:nvGrpSpPr>
        <p:grpSpPr>
          <a:xfrm>
            <a:off x="13149928" y="3335168"/>
            <a:ext cx="3446950" cy="1127786"/>
            <a:chOff x="0" y="0"/>
            <a:chExt cx="4595934" cy="1503714"/>
          </a:xfrm>
        </p:grpSpPr>
        <p:sp>
          <p:nvSpPr>
            <p:cNvPr id="11" name="AutoShape 11"/>
            <p:cNvSpPr/>
            <p:nvPr/>
          </p:nvSpPr>
          <p:spPr>
            <a:xfrm>
              <a:off x="0" y="0"/>
              <a:ext cx="4595934" cy="1503714"/>
            </a:xfrm>
            <a:prstGeom prst="rect">
              <a:avLst/>
            </a:prstGeom>
            <a:solidFill>
              <a:srgbClr val="FFFFFF"/>
            </a:solidFill>
          </p:spPr>
          <p:txBody>
            <a:bodyPr/>
            <a:lstStyle/>
            <a:p>
              <a:endParaRPr lang="en-US"/>
            </a:p>
          </p:txBody>
        </p:sp>
        <p:sp>
          <p:nvSpPr>
            <p:cNvPr id="12" name="TextBox 12"/>
            <p:cNvSpPr txBox="1"/>
            <p:nvPr/>
          </p:nvSpPr>
          <p:spPr>
            <a:xfrm>
              <a:off x="227257" y="474545"/>
              <a:ext cx="4009395" cy="543804"/>
            </a:xfrm>
            <a:prstGeom prst="rect">
              <a:avLst/>
            </a:prstGeom>
          </p:spPr>
          <p:txBody>
            <a:bodyPr lIns="0" tIns="0" rIns="0" bIns="0" rtlCol="0" anchor="t">
              <a:spAutoFit/>
            </a:bodyPr>
            <a:lstStyle/>
            <a:p>
              <a:pPr marL="0" lvl="1" indent="0" algn="ctr" rtl="1">
                <a:lnSpc>
                  <a:spcPts val="3338"/>
                </a:lnSpc>
                <a:spcBef>
                  <a:spcPct val="0"/>
                </a:spcBef>
              </a:pPr>
              <a:r>
                <a:rPr lang="en-US" sz="2567">
                  <a:solidFill>
                    <a:srgbClr val="000000"/>
                  </a:solidFill>
                  <a:latin typeface="Montserrat"/>
                  <a:ea typeface="Montserrat"/>
                  <a:cs typeface="Montserrat"/>
                  <a:sym typeface="Montserrat"/>
                  <a:hlinkClick r:id="rId5" action="ppaction://hlinksldjump"/>
                </a:rPr>
                <a:t>5</a:t>
              </a:r>
              <a:r>
                <a:rPr lang="ar-EG" sz="2567">
                  <a:solidFill>
                    <a:srgbClr val="000000"/>
                  </a:solidFill>
                  <a:latin typeface="Montserrat"/>
                  <a:ea typeface="Montserrat"/>
                  <a:cs typeface="Montserrat"/>
                  <a:sym typeface="Montserrat"/>
                  <a:hlinkClick r:id="rId5" action="ppaction://hlinksldjump"/>
                  <a:rtl/>
                </a:rPr>
                <a:t>- المعسكر التدريبي</a:t>
              </a:r>
            </a:p>
          </p:txBody>
        </p:sp>
      </p:grpSp>
      <p:sp>
        <p:nvSpPr>
          <p:cNvPr id="13" name="AutoShape 13"/>
          <p:cNvSpPr/>
          <p:nvPr/>
        </p:nvSpPr>
        <p:spPr>
          <a:xfrm>
            <a:off x="5029624" y="6114558"/>
            <a:ext cx="3446950" cy="1152910"/>
          </a:xfrm>
          <a:prstGeom prst="rect">
            <a:avLst/>
          </a:prstGeom>
          <a:solidFill>
            <a:srgbClr val="FFFFFF"/>
          </a:solidFill>
        </p:spPr>
        <p:txBody>
          <a:bodyPr/>
          <a:lstStyle/>
          <a:p>
            <a:endParaRPr lang="en-US"/>
          </a:p>
        </p:txBody>
      </p:sp>
      <p:sp>
        <p:nvSpPr>
          <p:cNvPr id="14" name="TextBox 14"/>
          <p:cNvSpPr txBox="1"/>
          <p:nvPr/>
        </p:nvSpPr>
        <p:spPr>
          <a:xfrm>
            <a:off x="5249576" y="6531137"/>
            <a:ext cx="3007046" cy="379797"/>
          </a:xfrm>
          <a:prstGeom prst="rect">
            <a:avLst/>
          </a:prstGeom>
        </p:spPr>
        <p:txBody>
          <a:bodyPr lIns="0" tIns="0" rIns="0" bIns="0" rtlCol="0" anchor="t">
            <a:spAutoFit/>
          </a:bodyPr>
          <a:lstStyle/>
          <a:p>
            <a:pPr marL="0" lvl="1" indent="0" algn="ctr" rtl="1">
              <a:lnSpc>
                <a:spcPts val="3048"/>
              </a:lnSpc>
              <a:spcBef>
                <a:spcPct val="0"/>
              </a:spcBef>
            </a:pPr>
            <a:r>
              <a:rPr lang="en-US" sz="2344">
                <a:solidFill>
                  <a:srgbClr val="000000"/>
                </a:solidFill>
                <a:latin typeface="Montserrat"/>
                <a:ea typeface="Montserrat"/>
                <a:cs typeface="Montserrat"/>
                <a:sym typeface="Montserrat"/>
                <a:hlinkClick r:id="rId6" action="ppaction://hlinksldjump"/>
              </a:rPr>
              <a:t>15</a:t>
            </a:r>
            <a:r>
              <a:rPr lang="ar-EG" sz="2344">
                <a:solidFill>
                  <a:srgbClr val="000000"/>
                </a:solidFill>
                <a:latin typeface="Montserrat"/>
                <a:ea typeface="Montserrat"/>
                <a:cs typeface="Montserrat"/>
                <a:sym typeface="Montserrat"/>
                <a:hlinkClick r:id="rId6" action="ppaction://hlinksldjump"/>
                <a:rtl/>
              </a:rPr>
              <a:t>-الإقامة والمواصلات</a:t>
            </a:r>
          </a:p>
        </p:txBody>
      </p:sp>
      <p:grpSp>
        <p:nvGrpSpPr>
          <p:cNvPr id="15" name="Group 15"/>
          <p:cNvGrpSpPr/>
          <p:nvPr/>
        </p:nvGrpSpPr>
        <p:grpSpPr>
          <a:xfrm>
            <a:off x="5083940" y="1914001"/>
            <a:ext cx="3446950" cy="1092015"/>
            <a:chOff x="0" y="0"/>
            <a:chExt cx="4595934" cy="1456020"/>
          </a:xfrm>
        </p:grpSpPr>
        <p:sp>
          <p:nvSpPr>
            <p:cNvPr id="16" name="AutoShape 16"/>
            <p:cNvSpPr/>
            <p:nvPr/>
          </p:nvSpPr>
          <p:spPr>
            <a:xfrm>
              <a:off x="0" y="0"/>
              <a:ext cx="4595934" cy="1456020"/>
            </a:xfrm>
            <a:prstGeom prst="rect">
              <a:avLst/>
            </a:prstGeom>
            <a:solidFill>
              <a:srgbClr val="FFFFFF"/>
            </a:solidFill>
          </p:spPr>
          <p:txBody>
            <a:bodyPr/>
            <a:lstStyle/>
            <a:p>
              <a:endParaRPr lang="en-US"/>
            </a:p>
          </p:txBody>
        </p:sp>
        <p:sp>
          <p:nvSpPr>
            <p:cNvPr id="17" name="TextBox 17"/>
            <p:cNvSpPr txBox="1"/>
            <p:nvPr/>
          </p:nvSpPr>
          <p:spPr>
            <a:xfrm>
              <a:off x="514116" y="506456"/>
              <a:ext cx="3422857" cy="522916"/>
            </a:xfrm>
            <a:prstGeom prst="rect">
              <a:avLst/>
            </a:prstGeom>
          </p:spPr>
          <p:txBody>
            <a:bodyPr lIns="0" tIns="0" rIns="0" bIns="0" rtlCol="0" anchor="t">
              <a:spAutoFit/>
            </a:bodyPr>
            <a:lstStyle/>
            <a:p>
              <a:pPr marL="0" lvl="1" indent="0" algn="ctr" rtl="1">
                <a:lnSpc>
                  <a:spcPts val="3249"/>
                </a:lnSpc>
                <a:spcBef>
                  <a:spcPct val="0"/>
                </a:spcBef>
              </a:pPr>
              <a:r>
                <a:rPr lang="en-US" sz="2499">
                  <a:solidFill>
                    <a:srgbClr val="000000"/>
                  </a:solidFill>
                  <a:latin typeface="Montserrat"/>
                  <a:ea typeface="Montserrat"/>
                  <a:cs typeface="Montserrat"/>
                  <a:sym typeface="Montserrat"/>
                  <a:hlinkClick r:id="rId7" action="ppaction://hlinksldjump"/>
                </a:rPr>
                <a:t>3</a:t>
              </a:r>
              <a:r>
                <a:rPr lang="ar-EG" sz="2499">
                  <a:solidFill>
                    <a:srgbClr val="000000"/>
                  </a:solidFill>
                  <a:latin typeface="Montserrat"/>
                  <a:ea typeface="Montserrat"/>
                  <a:cs typeface="Montserrat"/>
                  <a:sym typeface="Montserrat"/>
                  <a:hlinkClick r:id="rId7" action="ppaction://hlinksldjump"/>
                  <a:rtl/>
                </a:rPr>
                <a:t>- بطولة كرة القدم</a:t>
              </a:r>
            </a:p>
          </p:txBody>
        </p:sp>
      </p:grpSp>
      <p:grpSp>
        <p:nvGrpSpPr>
          <p:cNvPr id="18" name="Group 18"/>
          <p:cNvGrpSpPr/>
          <p:nvPr/>
        </p:nvGrpSpPr>
        <p:grpSpPr>
          <a:xfrm>
            <a:off x="9012558" y="3354218"/>
            <a:ext cx="3446950" cy="1051915"/>
            <a:chOff x="0" y="0"/>
            <a:chExt cx="4595934" cy="1402553"/>
          </a:xfrm>
        </p:grpSpPr>
        <p:sp>
          <p:nvSpPr>
            <p:cNvPr id="19" name="AutoShape 19"/>
            <p:cNvSpPr/>
            <p:nvPr/>
          </p:nvSpPr>
          <p:spPr>
            <a:xfrm>
              <a:off x="0" y="0"/>
              <a:ext cx="4595934" cy="1402553"/>
            </a:xfrm>
            <a:prstGeom prst="rect">
              <a:avLst/>
            </a:prstGeom>
            <a:solidFill>
              <a:srgbClr val="FFFFFF"/>
            </a:solidFill>
            <a:ln cap="sq">
              <a:noFill/>
              <a:prstDash val="solid"/>
              <a:miter/>
            </a:ln>
          </p:spPr>
          <p:txBody>
            <a:bodyPr/>
            <a:lstStyle/>
            <a:p>
              <a:endParaRPr lang="en-US"/>
            </a:p>
          </p:txBody>
        </p:sp>
        <p:sp>
          <p:nvSpPr>
            <p:cNvPr id="20" name="TextBox 20"/>
            <p:cNvSpPr txBox="1"/>
            <p:nvPr/>
          </p:nvSpPr>
          <p:spPr>
            <a:xfrm>
              <a:off x="502234" y="212303"/>
              <a:ext cx="3422857" cy="1068404"/>
            </a:xfrm>
            <a:prstGeom prst="rect">
              <a:avLst/>
            </a:prstGeom>
          </p:spPr>
          <p:txBody>
            <a:bodyPr lIns="0" tIns="0" rIns="0" bIns="0" rtlCol="0" anchor="t">
              <a:spAutoFit/>
            </a:bodyPr>
            <a:lstStyle/>
            <a:p>
              <a:pPr marL="0" lvl="1" indent="0" algn="ctr" rtl="1">
                <a:lnSpc>
                  <a:spcPts val="3296"/>
                </a:lnSpc>
                <a:spcBef>
                  <a:spcPct val="0"/>
                </a:spcBef>
              </a:pPr>
              <a:r>
                <a:rPr lang="en-US" sz="2535">
                  <a:solidFill>
                    <a:srgbClr val="000000"/>
                  </a:solidFill>
                  <a:latin typeface="Montserrat"/>
                  <a:ea typeface="Montserrat"/>
                  <a:cs typeface="Montserrat"/>
                  <a:sym typeface="Montserrat"/>
                  <a:hlinkClick r:id="rId8" action="ppaction://hlinksldjump"/>
                </a:rPr>
                <a:t>6</a:t>
              </a:r>
              <a:r>
                <a:rPr lang="ar-EG" sz="2535">
                  <a:solidFill>
                    <a:srgbClr val="000000"/>
                  </a:solidFill>
                  <a:latin typeface="Montserrat"/>
                  <a:ea typeface="Montserrat"/>
                  <a:cs typeface="Montserrat"/>
                  <a:sym typeface="Montserrat"/>
                  <a:hlinkClick r:id="rId8" action="ppaction://hlinksldjump"/>
                  <a:rtl/>
                </a:rPr>
                <a:t>- بطولة الألعاب الإلكترونية</a:t>
              </a:r>
            </a:p>
          </p:txBody>
        </p:sp>
      </p:grpSp>
      <p:grpSp>
        <p:nvGrpSpPr>
          <p:cNvPr id="21" name="Group 21"/>
          <p:cNvGrpSpPr/>
          <p:nvPr/>
        </p:nvGrpSpPr>
        <p:grpSpPr>
          <a:xfrm>
            <a:off x="5032541" y="3314891"/>
            <a:ext cx="3446950" cy="1120835"/>
            <a:chOff x="0" y="0"/>
            <a:chExt cx="4595934" cy="1494447"/>
          </a:xfrm>
        </p:grpSpPr>
        <p:sp>
          <p:nvSpPr>
            <p:cNvPr id="22" name="AutoShape 22">
              <a:hlinkClick r:id="rId9" action="ppaction://hlinksldjump"/>
            </p:cNvPr>
            <p:cNvSpPr/>
            <p:nvPr/>
          </p:nvSpPr>
          <p:spPr>
            <a:xfrm>
              <a:off x="0" y="0"/>
              <a:ext cx="4595934" cy="1494447"/>
            </a:xfrm>
            <a:prstGeom prst="rect">
              <a:avLst/>
            </a:prstGeom>
            <a:solidFill>
              <a:srgbClr val="FFFFFF"/>
            </a:solidFill>
          </p:spPr>
          <p:txBody>
            <a:bodyPr/>
            <a:lstStyle/>
            <a:p>
              <a:endParaRPr lang="en-US"/>
            </a:p>
          </p:txBody>
        </p:sp>
        <p:sp>
          <p:nvSpPr>
            <p:cNvPr id="23" name="TextBox 23"/>
            <p:cNvSpPr txBox="1"/>
            <p:nvPr/>
          </p:nvSpPr>
          <p:spPr>
            <a:xfrm>
              <a:off x="227063" y="556405"/>
              <a:ext cx="4141808" cy="613858"/>
            </a:xfrm>
            <a:prstGeom prst="rect">
              <a:avLst/>
            </a:prstGeom>
          </p:spPr>
          <p:txBody>
            <a:bodyPr lIns="0" tIns="0" rIns="0" bIns="0" rtlCol="0" anchor="t">
              <a:spAutoFit/>
            </a:bodyPr>
            <a:lstStyle/>
            <a:p>
              <a:pPr marL="0" lvl="1" indent="0" algn="ctr" rtl="1">
                <a:lnSpc>
                  <a:spcPts val="3816"/>
                </a:lnSpc>
                <a:spcBef>
                  <a:spcPct val="0"/>
                </a:spcBef>
              </a:pPr>
              <a:r>
                <a:rPr lang="en-US" sz="2936">
                  <a:solidFill>
                    <a:srgbClr val="000000"/>
                  </a:solidFill>
                  <a:latin typeface="Montserrat"/>
                  <a:ea typeface="Montserrat"/>
                  <a:cs typeface="Montserrat"/>
                  <a:sym typeface="Montserrat"/>
                  <a:hlinkClick r:id="rId9" action="ppaction://hlinksldjump"/>
                </a:rPr>
                <a:t>7</a:t>
              </a:r>
              <a:r>
                <a:rPr lang="ar-EG" sz="2936">
                  <a:solidFill>
                    <a:srgbClr val="000000"/>
                  </a:solidFill>
                  <a:latin typeface="Montserrat"/>
                  <a:ea typeface="Montserrat"/>
                  <a:cs typeface="Montserrat"/>
                  <a:sym typeface="Montserrat"/>
                  <a:hlinkClick r:id="rId9" action="ppaction://hlinksldjump"/>
                  <a:rtl/>
                </a:rPr>
                <a:t>- بطولة المهارات</a:t>
              </a:r>
            </a:p>
          </p:txBody>
        </p:sp>
      </p:grpSp>
      <p:sp>
        <p:nvSpPr>
          <p:cNvPr id="24" name="TextBox 24"/>
          <p:cNvSpPr txBox="1"/>
          <p:nvPr/>
        </p:nvSpPr>
        <p:spPr>
          <a:xfrm>
            <a:off x="6499442" y="390465"/>
            <a:ext cx="10850991" cy="1338514"/>
          </a:xfrm>
          <a:prstGeom prst="rect">
            <a:avLst/>
          </a:prstGeom>
        </p:spPr>
        <p:txBody>
          <a:bodyPr lIns="0" tIns="0" rIns="0" bIns="0" rtlCol="0" anchor="t">
            <a:spAutoFit/>
          </a:bodyPr>
          <a:lstStyle/>
          <a:p>
            <a:pPr algn="r" rtl="1">
              <a:lnSpc>
                <a:spcPts val="10340"/>
              </a:lnSpc>
            </a:pPr>
            <a:r>
              <a:rPr lang="ar-EG" sz="9400" b="1" dirty="0">
                <a:solidFill>
                  <a:srgbClr val="FFFFFF"/>
                </a:solidFill>
                <a:latin typeface="Montserrat Bold"/>
                <a:ea typeface="Montserrat Bold"/>
                <a:cs typeface="Montserrat Bold"/>
                <a:sym typeface="Montserrat Bold"/>
                <a:rtl/>
              </a:rPr>
              <a:t>المحاور الرئيسية</a:t>
            </a:r>
          </a:p>
        </p:txBody>
      </p:sp>
      <p:sp>
        <p:nvSpPr>
          <p:cNvPr id="25" name="Freeform 25"/>
          <p:cNvSpPr/>
          <p:nvPr/>
        </p:nvSpPr>
        <p:spPr>
          <a:xfrm flipH="1">
            <a:off x="2122298" y="8839995"/>
            <a:ext cx="1932889" cy="1820430"/>
          </a:xfrm>
          <a:custGeom>
            <a:avLst/>
            <a:gdLst/>
            <a:ahLst/>
            <a:cxnLst/>
            <a:rect l="l" t="t" r="r" b="b"/>
            <a:pathLst>
              <a:path w="1932889" h="1820430">
                <a:moveTo>
                  <a:pt x="1932889" y="0"/>
                </a:moveTo>
                <a:lnTo>
                  <a:pt x="0" y="0"/>
                </a:lnTo>
                <a:lnTo>
                  <a:pt x="0" y="1820430"/>
                </a:lnTo>
                <a:lnTo>
                  <a:pt x="1932889" y="1820430"/>
                </a:lnTo>
                <a:lnTo>
                  <a:pt x="1932889" y="0"/>
                </a:lnTo>
                <a:close/>
              </a:path>
            </a:pathLst>
          </a:custGeom>
          <a:blipFill>
            <a:blip r:embed="rId10">
              <a:alphaModFix amt="5300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a:p>
        </p:txBody>
      </p:sp>
      <p:grpSp>
        <p:nvGrpSpPr>
          <p:cNvPr id="26" name="Group 26"/>
          <p:cNvGrpSpPr/>
          <p:nvPr/>
        </p:nvGrpSpPr>
        <p:grpSpPr>
          <a:xfrm>
            <a:off x="13079538" y="4619362"/>
            <a:ext cx="3446950" cy="1104313"/>
            <a:chOff x="0" y="0"/>
            <a:chExt cx="4595934" cy="1472418"/>
          </a:xfrm>
        </p:grpSpPr>
        <p:sp>
          <p:nvSpPr>
            <p:cNvPr id="27" name="AutoShape 27">
              <a:hlinkClick r:id="rId8" action="ppaction://hlinksldjump"/>
            </p:cNvPr>
            <p:cNvSpPr/>
            <p:nvPr/>
          </p:nvSpPr>
          <p:spPr>
            <a:xfrm>
              <a:off x="0" y="0"/>
              <a:ext cx="4595934" cy="1472418"/>
            </a:xfrm>
            <a:prstGeom prst="rect">
              <a:avLst/>
            </a:prstGeom>
            <a:solidFill>
              <a:srgbClr val="FFFFFF"/>
            </a:solidFill>
          </p:spPr>
          <p:txBody>
            <a:bodyPr/>
            <a:lstStyle/>
            <a:p>
              <a:endParaRPr lang="en-US"/>
            </a:p>
          </p:txBody>
        </p:sp>
        <p:sp>
          <p:nvSpPr>
            <p:cNvPr id="28" name="TextBox 28"/>
            <p:cNvSpPr txBox="1"/>
            <p:nvPr/>
          </p:nvSpPr>
          <p:spPr>
            <a:xfrm>
              <a:off x="439409" y="582605"/>
              <a:ext cx="3699618" cy="523127"/>
            </a:xfrm>
            <a:prstGeom prst="rect">
              <a:avLst/>
            </a:prstGeom>
          </p:spPr>
          <p:txBody>
            <a:bodyPr lIns="0" tIns="0" rIns="0" bIns="0" rtlCol="0" anchor="t">
              <a:spAutoFit/>
            </a:bodyPr>
            <a:lstStyle/>
            <a:p>
              <a:pPr marL="0" lvl="1" indent="0" algn="ctr" rtl="1">
                <a:lnSpc>
                  <a:spcPts val="3229"/>
                </a:lnSpc>
                <a:spcBef>
                  <a:spcPct val="0"/>
                </a:spcBef>
              </a:pPr>
              <a:r>
                <a:rPr lang="en-US" sz="2484">
                  <a:solidFill>
                    <a:srgbClr val="000000"/>
                  </a:solidFill>
                  <a:latin typeface="Montserrat"/>
                  <a:ea typeface="Montserrat"/>
                  <a:cs typeface="Montserrat"/>
                  <a:sym typeface="Montserrat"/>
                  <a:hlinkClick r:id="rId12" action="ppaction://hlinksldjump"/>
                </a:rPr>
                <a:t>9</a:t>
              </a:r>
              <a:r>
                <a:rPr lang="ar-EG" sz="2484">
                  <a:solidFill>
                    <a:srgbClr val="000000"/>
                  </a:solidFill>
                  <a:latin typeface="Montserrat"/>
                  <a:ea typeface="Montserrat"/>
                  <a:cs typeface="Montserrat"/>
                  <a:sym typeface="Montserrat"/>
                  <a:hlinkClick r:id="rId12" action="ppaction://hlinksldjump"/>
                  <a:rtl/>
                </a:rPr>
                <a:t>- الدورة التدريبية</a:t>
              </a:r>
            </a:p>
          </p:txBody>
        </p:sp>
      </p:grpSp>
      <p:grpSp>
        <p:nvGrpSpPr>
          <p:cNvPr id="29" name="Group 29"/>
          <p:cNvGrpSpPr/>
          <p:nvPr/>
        </p:nvGrpSpPr>
        <p:grpSpPr>
          <a:xfrm>
            <a:off x="1102615" y="7605665"/>
            <a:ext cx="3571563" cy="1182859"/>
            <a:chOff x="0" y="0"/>
            <a:chExt cx="4762084" cy="1577146"/>
          </a:xfrm>
        </p:grpSpPr>
        <p:sp>
          <p:nvSpPr>
            <p:cNvPr id="30" name="AutoShape 30"/>
            <p:cNvSpPr/>
            <p:nvPr/>
          </p:nvSpPr>
          <p:spPr>
            <a:xfrm>
              <a:off x="52677" y="0"/>
              <a:ext cx="4595934" cy="1577146"/>
            </a:xfrm>
            <a:prstGeom prst="rect">
              <a:avLst/>
            </a:prstGeom>
            <a:solidFill>
              <a:srgbClr val="FFFFFF"/>
            </a:solidFill>
          </p:spPr>
          <p:txBody>
            <a:bodyPr/>
            <a:lstStyle/>
            <a:p>
              <a:endParaRPr lang="en-US"/>
            </a:p>
          </p:txBody>
        </p:sp>
        <p:sp>
          <p:nvSpPr>
            <p:cNvPr id="31" name="TextBox 31"/>
            <p:cNvSpPr txBox="1"/>
            <p:nvPr/>
          </p:nvSpPr>
          <p:spPr>
            <a:xfrm>
              <a:off x="0" y="434234"/>
              <a:ext cx="4762084" cy="485369"/>
            </a:xfrm>
            <a:prstGeom prst="rect">
              <a:avLst/>
            </a:prstGeom>
          </p:spPr>
          <p:txBody>
            <a:bodyPr lIns="0" tIns="0" rIns="0" bIns="0" rtlCol="0" anchor="t">
              <a:spAutoFit/>
            </a:bodyPr>
            <a:lstStyle/>
            <a:p>
              <a:pPr marL="0" lvl="1" indent="0" algn="ctr" rtl="1">
                <a:lnSpc>
                  <a:spcPts val="2949"/>
                </a:lnSpc>
                <a:spcBef>
                  <a:spcPct val="0"/>
                </a:spcBef>
              </a:pPr>
              <a:r>
                <a:rPr lang="en-US" sz="2268">
                  <a:solidFill>
                    <a:srgbClr val="000000"/>
                  </a:solidFill>
                  <a:latin typeface="Montserrat"/>
                  <a:ea typeface="Montserrat"/>
                  <a:cs typeface="Montserrat"/>
                  <a:sym typeface="Montserrat"/>
                  <a:hlinkClick r:id="rId13" action="ppaction://hlinksldjump"/>
                </a:rPr>
                <a:t>20</a:t>
              </a:r>
              <a:r>
                <a:rPr lang="ar-EG" sz="2268">
                  <a:solidFill>
                    <a:srgbClr val="000000"/>
                  </a:solidFill>
                  <a:latin typeface="Montserrat"/>
                  <a:ea typeface="Montserrat"/>
                  <a:cs typeface="Montserrat"/>
                  <a:sym typeface="Montserrat"/>
                  <a:hlinkClick r:id="rId13" action="ppaction://hlinksldjump"/>
                  <a:rtl/>
                </a:rPr>
                <a:t>- نبذه عن البطولات السابقة</a:t>
              </a:r>
            </a:p>
          </p:txBody>
        </p:sp>
      </p:grpSp>
      <p:grpSp>
        <p:nvGrpSpPr>
          <p:cNvPr id="32" name="Group 32"/>
          <p:cNvGrpSpPr/>
          <p:nvPr/>
        </p:nvGrpSpPr>
        <p:grpSpPr>
          <a:xfrm>
            <a:off x="1102615" y="1937797"/>
            <a:ext cx="3446950" cy="1012298"/>
            <a:chOff x="0" y="0"/>
            <a:chExt cx="4595934" cy="1349731"/>
          </a:xfrm>
        </p:grpSpPr>
        <p:sp>
          <p:nvSpPr>
            <p:cNvPr id="33" name="AutoShape 33"/>
            <p:cNvSpPr/>
            <p:nvPr/>
          </p:nvSpPr>
          <p:spPr>
            <a:xfrm>
              <a:off x="0" y="0"/>
              <a:ext cx="4595934" cy="1349731"/>
            </a:xfrm>
            <a:prstGeom prst="rect">
              <a:avLst/>
            </a:prstGeom>
            <a:solidFill>
              <a:srgbClr val="FFFFFF"/>
            </a:solidFill>
          </p:spPr>
          <p:txBody>
            <a:bodyPr/>
            <a:lstStyle/>
            <a:p>
              <a:endParaRPr lang="en-US"/>
            </a:p>
          </p:txBody>
        </p:sp>
        <p:sp>
          <p:nvSpPr>
            <p:cNvPr id="34" name="TextBox 34"/>
            <p:cNvSpPr txBox="1"/>
            <p:nvPr/>
          </p:nvSpPr>
          <p:spPr>
            <a:xfrm>
              <a:off x="36099" y="315102"/>
              <a:ext cx="4368871" cy="581222"/>
            </a:xfrm>
            <a:prstGeom prst="rect">
              <a:avLst/>
            </a:prstGeom>
          </p:spPr>
          <p:txBody>
            <a:bodyPr lIns="0" tIns="0" rIns="0" bIns="0" rtlCol="0" anchor="t">
              <a:spAutoFit/>
            </a:bodyPr>
            <a:lstStyle/>
            <a:p>
              <a:pPr marL="0" lvl="1" indent="0" algn="ctr" rtl="1">
                <a:lnSpc>
                  <a:spcPts val="3644"/>
                </a:lnSpc>
                <a:spcBef>
                  <a:spcPct val="0"/>
                </a:spcBef>
              </a:pPr>
              <a:r>
                <a:rPr lang="en-US" sz="2803">
                  <a:solidFill>
                    <a:srgbClr val="000000"/>
                  </a:solidFill>
                  <a:latin typeface="Montserrat"/>
                  <a:ea typeface="Montserrat"/>
                  <a:cs typeface="Montserrat"/>
                  <a:sym typeface="Montserrat"/>
                  <a:hlinkClick r:id="rId14" action="ppaction://hlinksldjump"/>
                </a:rPr>
                <a:t>4</a:t>
              </a:r>
              <a:r>
                <a:rPr lang="ar-EG" sz="2803">
                  <a:solidFill>
                    <a:srgbClr val="000000"/>
                  </a:solidFill>
                  <a:latin typeface="Montserrat"/>
                  <a:ea typeface="Montserrat"/>
                  <a:cs typeface="Montserrat"/>
                  <a:sym typeface="Montserrat"/>
                  <a:hlinkClick r:id="rId14" action="ppaction://hlinksldjump"/>
                  <a:rtl/>
                </a:rPr>
                <a:t>-قوانين البطولة</a:t>
              </a:r>
            </a:p>
          </p:txBody>
        </p:sp>
      </p:grpSp>
      <p:sp>
        <p:nvSpPr>
          <p:cNvPr id="35" name="AutoShape 35">
            <a:hlinkClick r:id="rId9" action="ppaction://hlinksldjump"/>
          </p:cNvPr>
          <p:cNvSpPr/>
          <p:nvPr/>
        </p:nvSpPr>
        <p:spPr>
          <a:xfrm>
            <a:off x="1129689" y="3368250"/>
            <a:ext cx="3446950" cy="1037883"/>
          </a:xfrm>
          <a:prstGeom prst="rect">
            <a:avLst/>
          </a:prstGeom>
          <a:solidFill>
            <a:srgbClr val="FFFFFF"/>
          </a:solidFill>
        </p:spPr>
        <p:txBody>
          <a:bodyPr/>
          <a:lstStyle/>
          <a:p>
            <a:endParaRPr lang="en-US"/>
          </a:p>
        </p:txBody>
      </p:sp>
      <p:sp>
        <p:nvSpPr>
          <p:cNvPr id="36" name="TextBox 36"/>
          <p:cNvSpPr txBox="1"/>
          <p:nvPr/>
        </p:nvSpPr>
        <p:spPr>
          <a:xfrm>
            <a:off x="1311583" y="3653684"/>
            <a:ext cx="3150356" cy="387806"/>
          </a:xfrm>
          <a:prstGeom prst="rect">
            <a:avLst/>
          </a:prstGeom>
        </p:spPr>
        <p:txBody>
          <a:bodyPr lIns="0" tIns="0" rIns="0" bIns="0" rtlCol="0" anchor="t">
            <a:spAutoFit/>
          </a:bodyPr>
          <a:lstStyle/>
          <a:p>
            <a:pPr marL="0" lvl="1" indent="0" algn="ctr" rtl="1">
              <a:lnSpc>
                <a:spcPts val="3199"/>
              </a:lnSpc>
              <a:spcBef>
                <a:spcPct val="0"/>
              </a:spcBef>
            </a:pPr>
            <a:r>
              <a:rPr lang="en-US" sz="2461">
                <a:solidFill>
                  <a:srgbClr val="000000"/>
                </a:solidFill>
                <a:latin typeface="Montserrat"/>
                <a:ea typeface="Montserrat"/>
                <a:cs typeface="Montserrat"/>
                <a:sym typeface="Montserrat"/>
                <a:hlinkClick r:id="rId15" action="ppaction://hlinksldjump"/>
              </a:rPr>
              <a:t>8</a:t>
            </a:r>
            <a:r>
              <a:rPr lang="ar-EG" sz="2461">
                <a:solidFill>
                  <a:srgbClr val="000000"/>
                </a:solidFill>
                <a:latin typeface="Montserrat"/>
                <a:ea typeface="Montserrat"/>
                <a:cs typeface="Montserrat"/>
                <a:sym typeface="Montserrat"/>
                <a:hlinkClick r:id="rId15" action="ppaction://hlinksldjump"/>
                <a:rtl/>
              </a:rPr>
              <a:t>- بودكاست الأكاديميات</a:t>
            </a:r>
          </a:p>
        </p:txBody>
      </p:sp>
      <p:sp>
        <p:nvSpPr>
          <p:cNvPr id="37" name="AutoShape 37"/>
          <p:cNvSpPr/>
          <p:nvPr/>
        </p:nvSpPr>
        <p:spPr>
          <a:xfrm>
            <a:off x="13068368" y="7515821"/>
            <a:ext cx="3446950" cy="1086496"/>
          </a:xfrm>
          <a:prstGeom prst="rect">
            <a:avLst/>
          </a:prstGeom>
          <a:solidFill>
            <a:srgbClr val="FFFFFF"/>
          </a:solidFill>
        </p:spPr>
        <p:txBody>
          <a:bodyPr/>
          <a:lstStyle/>
          <a:p>
            <a:endParaRPr lang="en-US"/>
          </a:p>
        </p:txBody>
      </p:sp>
      <p:sp>
        <p:nvSpPr>
          <p:cNvPr id="38" name="TextBox 38"/>
          <p:cNvSpPr txBox="1"/>
          <p:nvPr/>
        </p:nvSpPr>
        <p:spPr>
          <a:xfrm>
            <a:off x="13206329" y="7817454"/>
            <a:ext cx="3007046" cy="379641"/>
          </a:xfrm>
          <a:prstGeom prst="rect">
            <a:avLst/>
          </a:prstGeom>
        </p:spPr>
        <p:txBody>
          <a:bodyPr lIns="0" tIns="0" rIns="0" bIns="0" rtlCol="0" anchor="t">
            <a:spAutoFit/>
          </a:bodyPr>
          <a:lstStyle/>
          <a:p>
            <a:pPr marL="0" lvl="1" indent="0" algn="ctr" rtl="1">
              <a:lnSpc>
                <a:spcPts val="3064"/>
              </a:lnSpc>
              <a:spcBef>
                <a:spcPct val="0"/>
              </a:spcBef>
            </a:pPr>
            <a:r>
              <a:rPr lang="en-US" sz="2357">
                <a:solidFill>
                  <a:srgbClr val="000000"/>
                </a:solidFill>
                <a:latin typeface="Montserrat"/>
                <a:ea typeface="Montserrat"/>
                <a:cs typeface="Montserrat"/>
                <a:sym typeface="Montserrat"/>
                <a:hlinkClick r:id="rId16" action="ppaction://hlinksldjump"/>
              </a:rPr>
              <a:t>17</a:t>
            </a:r>
            <a:r>
              <a:rPr lang="ar-EG" sz="2357">
                <a:solidFill>
                  <a:srgbClr val="000000"/>
                </a:solidFill>
                <a:latin typeface="Montserrat"/>
                <a:ea typeface="Montserrat"/>
                <a:cs typeface="Montserrat"/>
                <a:sym typeface="Montserrat"/>
                <a:hlinkClick r:id="rId16" action="ppaction://hlinksldjump"/>
                <a:rtl/>
              </a:rPr>
              <a:t>-مقر  تنظيم المهرجان</a:t>
            </a:r>
          </a:p>
        </p:txBody>
      </p:sp>
      <p:grpSp>
        <p:nvGrpSpPr>
          <p:cNvPr id="39" name="Group 39"/>
          <p:cNvGrpSpPr/>
          <p:nvPr/>
        </p:nvGrpSpPr>
        <p:grpSpPr>
          <a:xfrm>
            <a:off x="9033916" y="4691560"/>
            <a:ext cx="3446950" cy="1137235"/>
            <a:chOff x="0" y="0"/>
            <a:chExt cx="4595934" cy="1516313"/>
          </a:xfrm>
        </p:grpSpPr>
        <p:sp>
          <p:nvSpPr>
            <p:cNvPr id="40" name="AutoShape 40">
              <a:hlinkClick r:id="rId12" action="ppaction://hlinksldjump"/>
            </p:cNvPr>
            <p:cNvSpPr/>
            <p:nvPr/>
          </p:nvSpPr>
          <p:spPr>
            <a:xfrm>
              <a:off x="0" y="0"/>
              <a:ext cx="4595934" cy="1516313"/>
            </a:xfrm>
            <a:prstGeom prst="rect">
              <a:avLst/>
            </a:prstGeom>
            <a:solidFill>
              <a:srgbClr val="FFFFFF"/>
            </a:solidFill>
          </p:spPr>
          <p:txBody>
            <a:bodyPr/>
            <a:lstStyle/>
            <a:p>
              <a:endParaRPr lang="en-US"/>
            </a:p>
          </p:txBody>
        </p:sp>
        <p:sp>
          <p:nvSpPr>
            <p:cNvPr id="41" name="TextBox 41"/>
            <p:cNvSpPr txBox="1"/>
            <p:nvPr/>
          </p:nvSpPr>
          <p:spPr>
            <a:xfrm>
              <a:off x="305478" y="534473"/>
              <a:ext cx="4009395" cy="522287"/>
            </a:xfrm>
            <a:prstGeom prst="rect">
              <a:avLst/>
            </a:prstGeom>
          </p:spPr>
          <p:txBody>
            <a:bodyPr lIns="0" tIns="0" rIns="0" bIns="0" rtlCol="0" anchor="t">
              <a:spAutoFit/>
            </a:bodyPr>
            <a:lstStyle/>
            <a:p>
              <a:pPr marL="0" lvl="1" indent="0" algn="ctr" rtl="1">
                <a:lnSpc>
                  <a:spcPts val="3294"/>
                </a:lnSpc>
                <a:spcBef>
                  <a:spcPct val="0"/>
                </a:spcBef>
              </a:pPr>
              <a:r>
                <a:rPr lang="en-US" sz="2533">
                  <a:solidFill>
                    <a:srgbClr val="000000"/>
                  </a:solidFill>
                  <a:latin typeface="Montserrat"/>
                  <a:ea typeface="Montserrat"/>
                  <a:cs typeface="Montserrat"/>
                  <a:sym typeface="Montserrat"/>
                  <a:hlinkClick r:id="rId17" action="ppaction://hlinksldjump"/>
                </a:rPr>
                <a:t>10</a:t>
              </a:r>
              <a:r>
                <a:rPr lang="ar-EG" sz="2533">
                  <a:solidFill>
                    <a:srgbClr val="000000"/>
                  </a:solidFill>
                  <a:latin typeface="Montserrat"/>
                  <a:ea typeface="Montserrat"/>
                  <a:cs typeface="Montserrat"/>
                  <a:sym typeface="Montserrat"/>
                  <a:hlinkClick r:id="rId17" action="ppaction://hlinksldjump"/>
                  <a:rtl/>
                </a:rPr>
                <a:t>-المجلس الخليجي</a:t>
              </a:r>
            </a:p>
          </p:txBody>
        </p:sp>
      </p:grpSp>
      <p:grpSp>
        <p:nvGrpSpPr>
          <p:cNvPr id="42" name="Group 42"/>
          <p:cNvGrpSpPr/>
          <p:nvPr/>
        </p:nvGrpSpPr>
        <p:grpSpPr>
          <a:xfrm>
            <a:off x="9052430" y="7496068"/>
            <a:ext cx="3446950" cy="1130460"/>
            <a:chOff x="0" y="0"/>
            <a:chExt cx="4595934" cy="1507280"/>
          </a:xfrm>
        </p:grpSpPr>
        <p:sp>
          <p:nvSpPr>
            <p:cNvPr id="43" name="AutoShape 43"/>
            <p:cNvSpPr/>
            <p:nvPr/>
          </p:nvSpPr>
          <p:spPr>
            <a:xfrm>
              <a:off x="0" y="0"/>
              <a:ext cx="4595934" cy="1507280"/>
            </a:xfrm>
            <a:prstGeom prst="rect">
              <a:avLst/>
            </a:prstGeom>
            <a:solidFill>
              <a:srgbClr val="FFFFFF"/>
            </a:solidFill>
          </p:spPr>
          <p:txBody>
            <a:bodyPr/>
            <a:lstStyle/>
            <a:p>
              <a:endParaRPr lang="en-US"/>
            </a:p>
          </p:txBody>
        </p:sp>
        <p:sp>
          <p:nvSpPr>
            <p:cNvPr id="44" name="TextBox 44"/>
            <p:cNvSpPr txBox="1"/>
            <p:nvPr/>
          </p:nvSpPr>
          <p:spPr>
            <a:xfrm>
              <a:off x="293269" y="498352"/>
              <a:ext cx="4009395" cy="497139"/>
            </a:xfrm>
            <a:prstGeom prst="rect">
              <a:avLst/>
            </a:prstGeom>
          </p:spPr>
          <p:txBody>
            <a:bodyPr lIns="0" tIns="0" rIns="0" bIns="0" rtlCol="0" anchor="t">
              <a:spAutoFit/>
            </a:bodyPr>
            <a:lstStyle/>
            <a:p>
              <a:pPr marL="0" lvl="1" indent="0" algn="ctr" rtl="1">
                <a:lnSpc>
                  <a:spcPts val="3027"/>
                </a:lnSpc>
                <a:spcBef>
                  <a:spcPct val="0"/>
                </a:spcBef>
              </a:pPr>
              <a:r>
                <a:rPr lang="en-US" sz="2328">
                  <a:solidFill>
                    <a:srgbClr val="000000"/>
                  </a:solidFill>
                  <a:latin typeface="Montserrat"/>
                  <a:ea typeface="Montserrat"/>
                  <a:cs typeface="Montserrat"/>
                  <a:sym typeface="Montserrat"/>
                  <a:hlinkClick r:id="rId18" action="ppaction://hlinksldjump"/>
                </a:rPr>
                <a:t>18</a:t>
              </a:r>
              <a:r>
                <a:rPr lang="ar-EG" sz="2328">
                  <a:solidFill>
                    <a:srgbClr val="000000"/>
                  </a:solidFill>
                  <a:latin typeface="Montserrat"/>
                  <a:ea typeface="Montserrat"/>
                  <a:cs typeface="Montserrat"/>
                  <a:sym typeface="Montserrat"/>
                  <a:hlinkClick r:id="rId18" action="ppaction://hlinksldjump"/>
                  <a:rtl/>
                </a:rPr>
                <a:t>-الجدول الزمني للبرامج</a:t>
              </a:r>
            </a:p>
          </p:txBody>
        </p:sp>
      </p:grpSp>
      <p:grpSp>
        <p:nvGrpSpPr>
          <p:cNvPr id="45" name="Group 45"/>
          <p:cNvGrpSpPr/>
          <p:nvPr/>
        </p:nvGrpSpPr>
        <p:grpSpPr>
          <a:xfrm>
            <a:off x="9042191" y="8880347"/>
            <a:ext cx="3788555" cy="1145222"/>
            <a:chOff x="0" y="0"/>
            <a:chExt cx="5051406" cy="1526963"/>
          </a:xfrm>
        </p:grpSpPr>
        <p:sp>
          <p:nvSpPr>
            <p:cNvPr id="46" name="AutoShape 46">
              <a:hlinkClick r:id="rId19" action="ppaction://hlinksldjump"/>
            </p:cNvPr>
            <p:cNvSpPr/>
            <p:nvPr/>
          </p:nvSpPr>
          <p:spPr>
            <a:xfrm>
              <a:off x="166888" y="0"/>
              <a:ext cx="4595934" cy="1526963"/>
            </a:xfrm>
            <a:prstGeom prst="rect">
              <a:avLst/>
            </a:prstGeom>
            <a:solidFill>
              <a:srgbClr val="FFFFFF"/>
            </a:solidFill>
          </p:spPr>
          <p:txBody>
            <a:bodyPr/>
            <a:lstStyle/>
            <a:p>
              <a:endParaRPr lang="en-US"/>
            </a:p>
          </p:txBody>
        </p:sp>
        <p:sp>
          <p:nvSpPr>
            <p:cNvPr id="47" name="TextBox 47"/>
            <p:cNvSpPr txBox="1"/>
            <p:nvPr/>
          </p:nvSpPr>
          <p:spPr>
            <a:xfrm>
              <a:off x="0" y="453668"/>
              <a:ext cx="5051406" cy="578897"/>
            </a:xfrm>
            <a:prstGeom prst="rect">
              <a:avLst/>
            </a:prstGeom>
          </p:spPr>
          <p:txBody>
            <a:bodyPr lIns="0" tIns="0" rIns="0" bIns="0" rtlCol="0" anchor="t">
              <a:spAutoFit/>
            </a:bodyPr>
            <a:lstStyle/>
            <a:p>
              <a:pPr marL="0" lvl="1" indent="0" algn="ctr" rtl="1">
                <a:lnSpc>
                  <a:spcPts val="3572"/>
                </a:lnSpc>
                <a:spcBef>
                  <a:spcPct val="0"/>
                </a:spcBef>
              </a:pPr>
              <a:r>
                <a:rPr lang="en-US" sz="2748">
                  <a:solidFill>
                    <a:srgbClr val="000000"/>
                  </a:solidFill>
                  <a:latin typeface="Montserrat"/>
                  <a:ea typeface="Montserrat"/>
                  <a:cs typeface="Montserrat"/>
                  <a:sym typeface="Montserrat"/>
                  <a:hlinkClick r:id="rId20" action="ppaction://hlinksldjump"/>
                </a:rPr>
                <a:t>21</a:t>
              </a:r>
              <a:r>
                <a:rPr lang="ar-EG" sz="2748">
                  <a:solidFill>
                    <a:srgbClr val="000000"/>
                  </a:solidFill>
                  <a:latin typeface="Montserrat"/>
                  <a:ea typeface="Montserrat"/>
                  <a:cs typeface="Montserrat"/>
                  <a:sym typeface="Montserrat"/>
                  <a:hlinkClick r:id="rId20" action="ppaction://hlinksldjump"/>
                  <a:rtl/>
                </a:rPr>
                <a:t>-الجهات الداعمة</a:t>
              </a:r>
            </a:p>
          </p:txBody>
        </p:sp>
      </p:grpSp>
      <p:sp>
        <p:nvSpPr>
          <p:cNvPr id="48" name="Freeform 48"/>
          <p:cNvSpPr/>
          <p:nvPr/>
        </p:nvSpPr>
        <p:spPr>
          <a:xfrm>
            <a:off x="-1059381" y="197811"/>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21">
              <a:alphaModFix amt="44999"/>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49" name="Freeform 49"/>
          <p:cNvSpPr/>
          <p:nvPr/>
        </p:nvSpPr>
        <p:spPr>
          <a:xfrm rot="4599041">
            <a:off x="15800130" y="7570913"/>
            <a:ext cx="1332497" cy="4885822"/>
          </a:xfrm>
          <a:custGeom>
            <a:avLst/>
            <a:gdLst/>
            <a:ahLst/>
            <a:cxnLst/>
            <a:rect l="l" t="t" r="r" b="b"/>
            <a:pathLst>
              <a:path w="1332497" h="4885822">
                <a:moveTo>
                  <a:pt x="0" y="0"/>
                </a:moveTo>
                <a:lnTo>
                  <a:pt x="1332497" y="0"/>
                </a:lnTo>
                <a:lnTo>
                  <a:pt x="1332497" y="4885822"/>
                </a:lnTo>
                <a:lnTo>
                  <a:pt x="0" y="4885822"/>
                </a:lnTo>
                <a:lnTo>
                  <a:pt x="0" y="0"/>
                </a:lnTo>
                <a:close/>
              </a:path>
            </a:pathLst>
          </a:custGeom>
          <a:blipFill>
            <a:blip r:embed="rId23">
              <a:alphaModFix amt="53000"/>
              <a:extLst>
                <a:ext uri="{96DAC541-7B7A-43D3-8B79-37D633B846F1}">
                  <asvg:svgBlip xmlns:asvg="http://schemas.microsoft.com/office/drawing/2016/SVG/main" r:embed="rId24"/>
                </a:ext>
              </a:extLst>
            </a:blip>
            <a:stretch>
              <a:fillRect/>
            </a:stretch>
          </a:blipFill>
        </p:spPr>
        <p:txBody>
          <a:bodyPr/>
          <a:lstStyle/>
          <a:p>
            <a:endParaRPr lang="en-US"/>
          </a:p>
        </p:txBody>
      </p:sp>
      <p:grpSp>
        <p:nvGrpSpPr>
          <p:cNvPr id="50" name="Group 50"/>
          <p:cNvGrpSpPr/>
          <p:nvPr/>
        </p:nvGrpSpPr>
        <p:grpSpPr>
          <a:xfrm>
            <a:off x="5157805" y="7534190"/>
            <a:ext cx="3446950" cy="1141660"/>
            <a:chOff x="0" y="0"/>
            <a:chExt cx="4595934" cy="1522213"/>
          </a:xfrm>
        </p:grpSpPr>
        <p:sp>
          <p:nvSpPr>
            <p:cNvPr id="51" name="AutoShape 51"/>
            <p:cNvSpPr/>
            <p:nvPr/>
          </p:nvSpPr>
          <p:spPr>
            <a:xfrm>
              <a:off x="0" y="0"/>
              <a:ext cx="4595934" cy="1522213"/>
            </a:xfrm>
            <a:prstGeom prst="rect">
              <a:avLst/>
            </a:prstGeom>
            <a:solidFill>
              <a:srgbClr val="FFFFFF"/>
            </a:solidFill>
          </p:spPr>
          <p:txBody>
            <a:bodyPr/>
            <a:lstStyle/>
            <a:p>
              <a:endParaRPr lang="en-US"/>
            </a:p>
          </p:txBody>
        </p:sp>
        <p:sp>
          <p:nvSpPr>
            <p:cNvPr id="52" name="TextBox 52"/>
            <p:cNvSpPr txBox="1"/>
            <p:nvPr/>
          </p:nvSpPr>
          <p:spPr>
            <a:xfrm>
              <a:off x="293269" y="458979"/>
              <a:ext cx="4009395" cy="581078"/>
            </a:xfrm>
            <a:prstGeom prst="rect">
              <a:avLst/>
            </a:prstGeom>
          </p:spPr>
          <p:txBody>
            <a:bodyPr lIns="0" tIns="0" rIns="0" bIns="0" rtlCol="0" anchor="t">
              <a:spAutoFit/>
            </a:bodyPr>
            <a:lstStyle/>
            <a:p>
              <a:pPr marL="0" lvl="1" indent="0" algn="ctr" rtl="1">
                <a:lnSpc>
                  <a:spcPts val="3655"/>
                </a:lnSpc>
                <a:spcBef>
                  <a:spcPct val="0"/>
                </a:spcBef>
              </a:pPr>
              <a:r>
                <a:rPr lang="en-US" sz="2811">
                  <a:solidFill>
                    <a:srgbClr val="000000"/>
                  </a:solidFill>
                  <a:latin typeface="Montserrat"/>
                  <a:ea typeface="Montserrat"/>
                  <a:cs typeface="Montserrat"/>
                  <a:sym typeface="Montserrat"/>
                  <a:hlinkClick r:id="rId25" action="ppaction://hlinksldjump"/>
                </a:rPr>
                <a:t>19</a:t>
              </a:r>
              <a:r>
                <a:rPr lang="ar-EG" sz="2811">
                  <a:solidFill>
                    <a:srgbClr val="000000"/>
                  </a:solidFill>
                  <a:latin typeface="Montserrat"/>
                  <a:ea typeface="Montserrat"/>
                  <a:cs typeface="Montserrat"/>
                  <a:sym typeface="Montserrat"/>
                  <a:hlinkClick r:id="rId25" action="ppaction://hlinksldjump"/>
                  <a:rtl/>
                </a:rPr>
                <a:t>-الجوائز</a:t>
              </a:r>
            </a:p>
          </p:txBody>
        </p:sp>
      </p:grpSp>
      <p:grpSp>
        <p:nvGrpSpPr>
          <p:cNvPr id="53" name="Group 53"/>
          <p:cNvGrpSpPr/>
          <p:nvPr/>
        </p:nvGrpSpPr>
        <p:grpSpPr>
          <a:xfrm>
            <a:off x="5077860" y="4701469"/>
            <a:ext cx="3446950" cy="1127326"/>
            <a:chOff x="0" y="0"/>
            <a:chExt cx="4595934" cy="1503102"/>
          </a:xfrm>
        </p:grpSpPr>
        <p:sp>
          <p:nvSpPr>
            <p:cNvPr id="54" name="AutoShape 54">
              <a:hlinkClick r:id="rId17" action="ppaction://hlinksldjump"/>
            </p:cNvPr>
            <p:cNvSpPr/>
            <p:nvPr/>
          </p:nvSpPr>
          <p:spPr>
            <a:xfrm>
              <a:off x="0" y="0"/>
              <a:ext cx="4595934" cy="1503102"/>
            </a:xfrm>
            <a:prstGeom prst="rect">
              <a:avLst/>
            </a:prstGeom>
            <a:solidFill>
              <a:srgbClr val="FFFFFF"/>
            </a:solidFill>
          </p:spPr>
          <p:txBody>
            <a:bodyPr/>
            <a:lstStyle/>
            <a:p>
              <a:endParaRPr lang="en-US"/>
            </a:p>
          </p:txBody>
        </p:sp>
        <p:sp>
          <p:nvSpPr>
            <p:cNvPr id="55" name="TextBox 55"/>
            <p:cNvSpPr txBox="1"/>
            <p:nvPr/>
          </p:nvSpPr>
          <p:spPr>
            <a:xfrm>
              <a:off x="74828" y="534473"/>
              <a:ext cx="4240045" cy="522287"/>
            </a:xfrm>
            <a:prstGeom prst="rect">
              <a:avLst/>
            </a:prstGeom>
          </p:spPr>
          <p:txBody>
            <a:bodyPr lIns="0" tIns="0" rIns="0" bIns="0" rtlCol="0" anchor="t">
              <a:spAutoFit/>
            </a:bodyPr>
            <a:lstStyle/>
            <a:p>
              <a:pPr marL="0" lvl="1" indent="0" algn="ctr" rtl="1">
                <a:lnSpc>
                  <a:spcPts val="3294"/>
                </a:lnSpc>
                <a:spcBef>
                  <a:spcPct val="0"/>
                </a:spcBef>
              </a:pPr>
              <a:r>
                <a:rPr lang="en-US" sz="2533">
                  <a:solidFill>
                    <a:srgbClr val="000000"/>
                  </a:solidFill>
                  <a:latin typeface="Montserrat"/>
                  <a:ea typeface="Montserrat"/>
                  <a:cs typeface="Montserrat"/>
                  <a:sym typeface="Montserrat"/>
                  <a:hlinkClick r:id="rId26" action="ppaction://hlinksldjump"/>
                </a:rPr>
                <a:t>11</a:t>
              </a:r>
              <a:r>
                <a:rPr lang="ar-EG" sz="2533">
                  <a:solidFill>
                    <a:srgbClr val="000000"/>
                  </a:solidFill>
                  <a:latin typeface="Montserrat"/>
                  <a:ea typeface="Montserrat"/>
                  <a:cs typeface="Montserrat"/>
                  <a:sym typeface="Montserrat"/>
                  <a:hlinkClick r:id="rId26" action="ppaction://hlinksldjump"/>
                  <a:rtl/>
                </a:rPr>
                <a:t>-إستقبال نجوم الخليج </a:t>
              </a:r>
            </a:p>
          </p:txBody>
        </p:sp>
      </p:grpSp>
      <p:sp>
        <p:nvSpPr>
          <p:cNvPr id="56" name="AutoShape 56">
            <a:hlinkClick r:id="rId27" action="ppaction://hlinksldjump"/>
          </p:cNvPr>
          <p:cNvSpPr/>
          <p:nvPr/>
        </p:nvSpPr>
        <p:spPr>
          <a:xfrm>
            <a:off x="13068368" y="6152658"/>
            <a:ext cx="3446950" cy="1077413"/>
          </a:xfrm>
          <a:prstGeom prst="rect">
            <a:avLst/>
          </a:prstGeom>
          <a:solidFill>
            <a:srgbClr val="FFFFFF"/>
          </a:solidFill>
        </p:spPr>
        <p:txBody>
          <a:bodyPr/>
          <a:lstStyle/>
          <a:p>
            <a:endParaRPr lang="en-US"/>
          </a:p>
        </p:txBody>
      </p:sp>
      <p:sp>
        <p:nvSpPr>
          <p:cNvPr id="57" name="TextBox 57"/>
          <p:cNvSpPr txBox="1"/>
          <p:nvPr/>
        </p:nvSpPr>
        <p:spPr>
          <a:xfrm>
            <a:off x="13288320" y="6482604"/>
            <a:ext cx="3007046" cy="389012"/>
          </a:xfrm>
          <a:prstGeom prst="rect">
            <a:avLst/>
          </a:prstGeom>
        </p:spPr>
        <p:txBody>
          <a:bodyPr lIns="0" tIns="0" rIns="0" bIns="0" rtlCol="0" anchor="t">
            <a:spAutoFit/>
          </a:bodyPr>
          <a:lstStyle/>
          <a:p>
            <a:pPr marL="0" lvl="1" indent="0" algn="ctr" rtl="1">
              <a:lnSpc>
                <a:spcPts val="3086"/>
              </a:lnSpc>
              <a:spcBef>
                <a:spcPct val="0"/>
              </a:spcBef>
            </a:pPr>
            <a:r>
              <a:rPr lang="en-US" sz="2374">
                <a:solidFill>
                  <a:srgbClr val="000000"/>
                </a:solidFill>
                <a:latin typeface="Montserrat"/>
                <a:ea typeface="Montserrat"/>
                <a:cs typeface="Montserrat"/>
                <a:sym typeface="Montserrat"/>
                <a:hlinkClick r:id="rId27" action="ppaction://hlinksldjump"/>
              </a:rPr>
              <a:t>13</a:t>
            </a:r>
            <a:r>
              <a:rPr lang="ar-EG" sz="2374">
                <a:solidFill>
                  <a:srgbClr val="000000"/>
                </a:solidFill>
                <a:latin typeface="Montserrat"/>
                <a:ea typeface="Montserrat"/>
                <a:cs typeface="Montserrat"/>
                <a:sym typeface="Montserrat"/>
                <a:hlinkClick r:id="rId27" action="ppaction://hlinksldjump"/>
                <a:rtl/>
              </a:rPr>
              <a:t>- التغطية الإعلامية</a:t>
            </a:r>
          </a:p>
        </p:txBody>
      </p:sp>
      <p:grpSp>
        <p:nvGrpSpPr>
          <p:cNvPr id="58" name="Group 58"/>
          <p:cNvGrpSpPr/>
          <p:nvPr/>
        </p:nvGrpSpPr>
        <p:grpSpPr>
          <a:xfrm>
            <a:off x="9028688" y="6066920"/>
            <a:ext cx="3446950" cy="1179929"/>
            <a:chOff x="0" y="0"/>
            <a:chExt cx="4595934" cy="1573239"/>
          </a:xfrm>
        </p:grpSpPr>
        <p:sp>
          <p:nvSpPr>
            <p:cNvPr id="59" name="AutoShape 59">
              <a:hlinkClick r:id="rId28" action="ppaction://hlinksldjump"/>
            </p:cNvPr>
            <p:cNvSpPr/>
            <p:nvPr/>
          </p:nvSpPr>
          <p:spPr>
            <a:xfrm>
              <a:off x="0" y="0"/>
              <a:ext cx="4595934" cy="1573239"/>
            </a:xfrm>
            <a:prstGeom prst="rect">
              <a:avLst/>
            </a:prstGeom>
            <a:solidFill>
              <a:srgbClr val="FFFFFF"/>
            </a:solidFill>
          </p:spPr>
          <p:txBody>
            <a:bodyPr/>
            <a:lstStyle/>
            <a:p>
              <a:endParaRPr lang="en-US"/>
            </a:p>
          </p:txBody>
        </p:sp>
        <p:sp>
          <p:nvSpPr>
            <p:cNvPr id="60" name="TextBox 60"/>
            <p:cNvSpPr txBox="1"/>
            <p:nvPr/>
          </p:nvSpPr>
          <p:spPr>
            <a:xfrm>
              <a:off x="205262" y="489653"/>
              <a:ext cx="4108217" cy="600723"/>
            </a:xfrm>
            <a:prstGeom prst="rect">
              <a:avLst/>
            </a:prstGeom>
          </p:spPr>
          <p:txBody>
            <a:bodyPr lIns="0" tIns="0" rIns="0" bIns="0" rtlCol="0" anchor="t">
              <a:spAutoFit/>
            </a:bodyPr>
            <a:lstStyle/>
            <a:p>
              <a:pPr marL="0" lvl="1" indent="0" algn="ctr" rtl="1">
                <a:lnSpc>
                  <a:spcPts val="3609"/>
                </a:lnSpc>
                <a:spcBef>
                  <a:spcPct val="0"/>
                </a:spcBef>
              </a:pPr>
              <a:r>
                <a:rPr lang="en-US" sz="2776">
                  <a:solidFill>
                    <a:srgbClr val="000000"/>
                  </a:solidFill>
                  <a:latin typeface="Montserrat"/>
                  <a:ea typeface="Montserrat"/>
                  <a:cs typeface="Montserrat"/>
                  <a:sym typeface="Montserrat"/>
                  <a:hlinkClick r:id="rId28" action="ppaction://hlinksldjump"/>
                </a:rPr>
                <a:t>14</a:t>
              </a:r>
              <a:r>
                <a:rPr lang="ar-EG" sz="2776">
                  <a:solidFill>
                    <a:srgbClr val="000000"/>
                  </a:solidFill>
                  <a:latin typeface="Montserrat"/>
                  <a:ea typeface="Montserrat"/>
                  <a:cs typeface="Montserrat"/>
                  <a:sym typeface="Montserrat"/>
                  <a:hlinkClick r:id="rId28" action="ppaction://hlinksldjump"/>
                  <a:rtl/>
                </a:rPr>
                <a:t>- رحلات ترفيهية</a:t>
              </a:r>
            </a:p>
          </p:txBody>
        </p:sp>
      </p:grpSp>
      <p:sp>
        <p:nvSpPr>
          <p:cNvPr id="61" name="AutoShape 61">
            <a:hlinkClick r:id="rId19" action="ppaction://hlinksldjump"/>
          </p:cNvPr>
          <p:cNvSpPr/>
          <p:nvPr/>
        </p:nvSpPr>
        <p:spPr>
          <a:xfrm>
            <a:off x="5163356" y="8868602"/>
            <a:ext cx="3458858" cy="1145222"/>
          </a:xfrm>
          <a:prstGeom prst="rect">
            <a:avLst/>
          </a:prstGeom>
          <a:solidFill>
            <a:srgbClr val="FFFFFF"/>
          </a:solidFill>
        </p:spPr>
        <p:txBody>
          <a:bodyPr/>
          <a:lstStyle/>
          <a:p>
            <a:endParaRPr lang="en-US"/>
          </a:p>
        </p:txBody>
      </p:sp>
      <p:sp>
        <p:nvSpPr>
          <p:cNvPr id="62" name="TextBox 62"/>
          <p:cNvSpPr txBox="1"/>
          <p:nvPr/>
        </p:nvSpPr>
        <p:spPr>
          <a:xfrm>
            <a:off x="4928517" y="9250445"/>
            <a:ext cx="3801642" cy="441317"/>
          </a:xfrm>
          <a:prstGeom prst="rect">
            <a:avLst/>
          </a:prstGeom>
        </p:spPr>
        <p:txBody>
          <a:bodyPr lIns="0" tIns="0" rIns="0" bIns="0" rtlCol="0" anchor="t">
            <a:spAutoFit/>
          </a:bodyPr>
          <a:lstStyle/>
          <a:p>
            <a:pPr marL="0" lvl="1" indent="0" algn="ctr" rtl="1">
              <a:lnSpc>
                <a:spcPts val="3572"/>
              </a:lnSpc>
              <a:spcBef>
                <a:spcPct val="0"/>
              </a:spcBef>
            </a:pPr>
            <a:r>
              <a:rPr lang="en-US" sz="2748">
                <a:solidFill>
                  <a:srgbClr val="000000"/>
                </a:solidFill>
                <a:latin typeface="Montserrat"/>
                <a:ea typeface="Montserrat"/>
                <a:cs typeface="Montserrat"/>
                <a:sym typeface="Montserrat"/>
                <a:hlinkClick r:id="rId19" action="ppaction://hlinksldjump"/>
              </a:rPr>
              <a:t>22</a:t>
            </a:r>
            <a:r>
              <a:rPr lang="ar-EG" sz="2748">
                <a:solidFill>
                  <a:srgbClr val="000000"/>
                </a:solidFill>
                <a:latin typeface="Montserrat"/>
                <a:ea typeface="Montserrat"/>
                <a:cs typeface="Montserrat"/>
                <a:sym typeface="Montserrat"/>
                <a:hlinkClick r:id="rId19" action="ppaction://hlinksldjump"/>
                <a:rtl/>
              </a:rPr>
              <a:t>-معلومات التواصل</a:t>
            </a:r>
          </a:p>
        </p:txBody>
      </p:sp>
      <p:grpSp>
        <p:nvGrpSpPr>
          <p:cNvPr id="63" name="Group 63"/>
          <p:cNvGrpSpPr/>
          <p:nvPr/>
        </p:nvGrpSpPr>
        <p:grpSpPr>
          <a:xfrm>
            <a:off x="1163286" y="4768083"/>
            <a:ext cx="3446950" cy="1127326"/>
            <a:chOff x="0" y="0"/>
            <a:chExt cx="4595934" cy="1503102"/>
          </a:xfrm>
        </p:grpSpPr>
        <p:sp>
          <p:nvSpPr>
            <p:cNvPr id="64" name="AutoShape 64">
              <a:hlinkClick r:id="rId17" action="ppaction://hlinksldjump"/>
            </p:cNvPr>
            <p:cNvSpPr/>
            <p:nvPr/>
          </p:nvSpPr>
          <p:spPr>
            <a:xfrm>
              <a:off x="0" y="0"/>
              <a:ext cx="4595934" cy="1503102"/>
            </a:xfrm>
            <a:prstGeom prst="rect">
              <a:avLst/>
            </a:prstGeom>
            <a:solidFill>
              <a:srgbClr val="FFFFFF"/>
            </a:solidFill>
          </p:spPr>
          <p:txBody>
            <a:bodyPr/>
            <a:lstStyle/>
            <a:p>
              <a:endParaRPr lang="en-US"/>
            </a:p>
          </p:txBody>
        </p:sp>
        <p:sp>
          <p:nvSpPr>
            <p:cNvPr id="65" name="TextBox 65"/>
            <p:cNvSpPr txBox="1"/>
            <p:nvPr/>
          </p:nvSpPr>
          <p:spPr>
            <a:xfrm>
              <a:off x="74828" y="534473"/>
              <a:ext cx="4240045" cy="522287"/>
            </a:xfrm>
            <a:prstGeom prst="rect">
              <a:avLst/>
            </a:prstGeom>
          </p:spPr>
          <p:txBody>
            <a:bodyPr lIns="0" tIns="0" rIns="0" bIns="0" rtlCol="0" anchor="t">
              <a:spAutoFit/>
            </a:bodyPr>
            <a:lstStyle/>
            <a:p>
              <a:pPr marL="0" lvl="1" indent="0" algn="ctr" rtl="1">
                <a:lnSpc>
                  <a:spcPts val="3294"/>
                </a:lnSpc>
                <a:spcBef>
                  <a:spcPct val="0"/>
                </a:spcBef>
              </a:pPr>
              <a:r>
                <a:rPr lang="en-US" sz="2533">
                  <a:solidFill>
                    <a:srgbClr val="000000"/>
                  </a:solidFill>
                  <a:latin typeface="Montserrat"/>
                  <a:ea typeface="Montserrat"/>
                  <a:cs typeface="Montserrat"/>
                  <a:sym typeface="Montserrat"/>
                  <a:hlinkClick r:id="rId29" action="ppaction://hlinksldjump"/>
                </a:rPr>
                <a:t>12</a:t>
              </a:r>
              <a:r>
                <a:rPr lang="ar-EG" sz="2533">
                  <a:solidFill>
                    <a:srgbClr val="000000"/>
                  </a:solidFill>
                  <a:latin typeface="Montserrat"/>
                  <a:ea typeface="Montserrat"/>
                  <a:cs typeface="Montserrat"/>
                  <a:sym typeface="Montserrat"/>
                  <a:hlinkClick r:id="rId29" action="ppaction://hlinksldjump"/>
                  <a:rtl/>
                </a:rPr>
                <a:t> - حفل تكريم الوفود</a:t>
              </a:r>
            </a:p>
          </p:txBody>
        </p:sp>
      </p:grpSp>
      <p:grpSp>
        <p:nvGrpSpPr>
          <p:cNvPr id="66" name="Group 66"/>
          <p:cNvGrpSpPr/>
          <p:nvPr/>
        </p:nvGrpSpPr>
        <p:grpSpPr>
          <a:xfrm>
            <a:off x="1227228" y="6152658"/>
            <a:ext cx="3446950" cy="1152910"/>
            <a:chOff x="0" y="0"/>
            <a:chExt cx="4595934" cy="1537213"/>
          </a:xfrm>
        </p:grpSpPr>
        <p:sp>
          <p:nvSpPr>
            <p:cNvPr id="67" name="AutoShape 67"/>
            <p:cNvSpPr/>
            <p:nvPr/>
          </p:nvSpPr>
          <p:spPr>
            <a:xfrm>
              <a:off x="0" y="0"/>
              <a:ext cx="4595934" cy="1537213"/>
            </a:xfrm>
            <a:prstGeom prst="rect">
              <a:avLst/>
            </a:prstGeom>
            <a:solidFill>
              <a:srgbClr val="FFFFFF"/>
            </a:solidFill>
          </p:spPr>
          <p:txBody>
            <a:bodyPr/>
            <a:lstStyle/>
            <a:p>
              <a:endParaRPr lang="en-US"/>
            </a:p>
          </p:txBody>
        </p:sp>
        <p:sp>
          <p:nvSpPr>
            <p:cNvPr id="68" name="TextBox 68"/>
            <p:cNvSpPr txBox="1"/>
            <p:nvPr/>
          </p:nvSpPr>
          <p:spPr>
            <a:xfrm>
              <a:off x="293269" y="564964"/>
              <a:ext cx="4009395" cy="496872"/>
            </a:xfrm>
            <a:prstGeom prst="rect">
              <a:avLst/>
            </a:prstGeom>
          </p:spPr>
          <p:txBody>
            <a:bodyPr lIns="0" tIns="0" rIns="0" bIns="0" rtlCol="0" anchor="t">
              <a:spAutoFit/>
            </a:bodyPr>
            <a:lstStyle/>
            <a:p>
              <a:pPr marL="0" lvl="1" indent="0" algn="ctr" rtl="1">
                <a:lnSpc>
                  <a:spcPts val="3048"/>
                </a:lnSpc>
                <a:spcBef>
                  <a:spcPct val="0"/>
                </a:spcBef>
              </a:pPr>
              <a:r>
                <a:rPr lang="en-US" sz="2344">
                  <a:solidFill>
                    <a:srgbClr val="000000"/>
                  </a:solidFill>
                  <a:latin typeface="Montserrat"/>
                  <a:ea typeface="Montserrat"/>
                  <a:cs typeface="Montserrat"/>
                  <a:sym typeface="Montserrat"/>
                </a:rPr>
                <a:t>16</a:t>
              </a:r>
              <a:r>
                <a:rPr lang="ar-EG" sz="2344">
                  <a:solidFill>
                    <a:srgbClr val="000000"/>
                  </a:solidFill>
                  <a:latin typeface="Montserrat"/>
                  <a:ea typeface="Montserrat"/>
                  <a:cs typeface="Montserrat"/>
                  <a:sym typeface="Montserrat"/>
                  <a:rtl/>
                </a:rPr>
                <a:t>- </a:t>
              </a:r>
              <a:r>
                <a:rPr lang="ar-EG" sz="2344">
                  <a:solidFill>
                    <a:srgbClr val="000000"/>
                  </a:solidFill>
                  <a:latin typeface="Montserrat"/>
                  <a:ea typeface="Montserrat"/>
                  <a:cs typeface="Montserrat"/>
                  <a:sym typeface="Montserrat"/>
                  <a:hlinkClick r:id="rId16" action="ppaction://hlinksldjump"/>
                  <a:rtl/>
                </a:rPr>
                <a:t>رسوم المشاركة</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sp>
        <p:nvSpPr>
          <p:cNvPr id="3" name="TextBox 3"/>
          <p:cNvSpPr txBox="1"/>
          <p:nvPr/>
        </p:nvSpPr>
        <p:spPr>
          <a:xfrm>
            <a:off x="350664" y="2544551"/>
            <a:ext cx="17779673" cy="7429128"/>
          </a:xfrm>
          <a:prstGeom prst="rect">
            <a:avLst/>
          </a:prstGeom>
        </p:spPr>
        <p:txBody>
          <a:bodyPr lIns="0" tIns="0" rIns="0" bIns="0" rtlCol="0" anchor="t">
            <a:spAutoFit/>
          </a:bodyPr>
          <a:lstStyle/>
          <a:p>
            <a:pPr algn="just" rtl="1">
              <a:lnSpc>
                <a:spcPts val="4259"/>
              </a:lnSpc>
            </a:pPr>
            <a:r>
              <a:rPr lang="ar-EG" sz="3549" b="1" dirty="0">
                <a:solidFill>
                  <a:srgbClr val="FFFFFF"/>
                </a:solidFill>
                <a:latin typeface="Montserrat Bold"/>
                <a:ea typeface="Montserrat Bold"/>
                <a:cs typeface="Montserrat Bold"/>
                <a:sym typeface="Montserrat Bold"/>
                <a:rtl/>
              </a:rPr>
              <a:t>يقيم مركز كواترو الرياضي في إمارة عجمان بدولة الإمارات العربية المتحدة "المهرجان الكروي للأكاديميات الخليجية"، برعاية سمو الشيخ عبدالعزيز بن حميد النعيمي – رئيس دائرة التنمية السياحية في إمارة عجمان والرئيس التنفيذي لمجموعة عجمان القابضة، المالكة لمركز كواترو الرياضي.</a:t>
            </a:r>
          </a:p>
          <a:p>
            <a:pPr algn="just" rtl="1">
              <a:lnSpc>
                <a:spcPts val="4259"/>
              </a:lnSpc>
            </a:pPr>
            <a:r>
              <a:rPr lang="ar-EG" sz="3549" b="1" dirty="0">
                <a:solidFill>
                  <a:srgbClr val="FFFFFF"/>
                </a:solidFill>
                <a:latin typeface="Montserrat Bold"/>
                <a:ea typeface="Montserrat Bold"/>
                <a:cs typeface="Montserrat Bold"/>
                <a:sym typeface="Montserrat Bold"/>
                <a:rtl/>
              </a:rPr>
              <a:t>تنطلق النسخة الثامنة من هذا المهرجان، الذي تأسس عام </a:t>
            </a:r>
            <a:r>
              <a:rPr lang="en-US" sz="3549" b="1" dirty="0">
                <a:solidFill>
                  <a:srgbClr val="FFFFFF"/>
                </a:solidFill>
                <a:latin typeface="Montserrat Bold"/>
                <a:ea typeface="Montserrat Bold"/>
                <a:cs typeface="Montserrat Bold"/>
                <a:sym typeface="Montserrat Bold"/>
              </a:rPr>
              <a:t>2016</a:t>
            </a:r>
            <a:r>
              <a:rPr lang="ar-EG" sz="3549" b="1" dirty="0">
                <a:solidFill>
                  <a:srgbClr val="FFFFFF"/>
                </a:solidFill>
                <a:latin typeface="Montserrat Bold"/>
                <a:ea typeface="Montserrat Bold"/>
                <a:cs typeface="Montserrat Bold"/>
                <a:sym typeface="Montserrat Bold"/>
                <a:rtl/>
              </a:rPr>
              <a:t>، بمشاركة فرق من مختلف دول الخليج الشقيقة، في تجمع رياضي شبابي يُقام على أرض دولة الإمارات العربية المتحدة. ويهدف المهرجان إلى خلق أجواء تنافسية أخوية بين الشباب الخليجي، وتعزيز أواصر التعارف والتواصل بينهم، إلى جانب صقل مواهبهم الرياضية وإكسابهم المزيد من الخبرات، بما يعود بالنفع على أبنائنا اللاعبين.</a:t>
            </a:r>
          </a:p>
          <a:p>
            <a:pPr algn="just" rtl="1">
              <a:lnSpc>
                <a:spcPts val="4140"/>
              </a:lnSpc>
            </a:pPr>
            <a:r>
              <a:rPr lang="ar-EG" sz="3450" b="1" dirty="0">
                <a:solidFill>
                  <a:srgbClr val="FFFFFF"/>
                </a:solidFill>
                <a:latin typeface="Montserrat Bold"/>
                <a:ea typeface="Montserrat Bold"/>
                <a:cs typeface="Montserrat Bold"/>
                <a:sym typeface="Montserrat Bold"/>
                <a:rtl/>
              </a:rPr>
              <a:t>ويتضمن البرنامج إقامة معسكر تدريبي متكامل، يوفر جميع المتطلبات الأساسية من إقامة فندقية، ومواصلات، وملاعب مخصصة للتدريبات اليومية والمباريات. كما سيُقام خلال المعسكر بطولة كروية بين الفرق المشاركة، تمتد على مدار أسبوع، للفئات العمرية التالية: تحت </a:t>
            </a:r>
            <a:r>
              <a:rPr lang="en-US" sz="3450" b="1" dirty="0">
                <a:solidFill>
                  <a:srgbClr val="FFFFFF"/>
                </a:solidFill>
                <a:latin typeface="Montserrat Bold"/>
                <a:ea typeface="Montserrat Bold"/>
                <a:cs typeface="Montserrat Bold"/>
                <a:sym typeface="Montserrat Bold"/>
              </a:rPr>
              <a:t>16</a:t>
            </a:r>
            <a:r>
              <a:rPr lang="ar-EG" sz="3450" b="1" dirty="0">
                <a:solidFill>
                  <a:srgbClr val="FFFFFF"/>
                </a:solidFill>
                <a:latin typeface="Montserrat Bold"/>
                <a:ea typeface="Montserrat Bold"/>
                <a:cs typeface="Montserrat Bold"/>
                <a:sym typeface="Montserrat Bold"/>
                <a:rtl/>
              </a:rPr>
              <a:t> سنة، وتحت </a:t>
            </a:r>
            <a:r>
              <a:rPr lang="en-US" sz="3450" b="1" dirty="0">
                <a:solidFill>
                  <a:srgbClr val="FFFFFF"/>
                </a:solidFill>
                <a:latin typeface="Montserrat Bold"/>
                <a:ea typeface="Montserrat Bold"/>
                <a:cs typeface="Montserrat Bold"/>
                <a:sym typeface="Montserrat Bold"/>
              </a:rPr>
              <a:t>14</a:t>
            </a:r>
            <a:r>
              <a:rPr lang="ar-EG" sz="3450" b="1" dirty="0">
                <a:solidFill>
                  <a:srgbClr val="FFFFFF"/>
                </a:solidFill>
                <a:latin typeface="Montserrat Bold"/>
                <a:ea typeface="Montserrat Bold"/>
                <a:cs typeface="Montserrat Bold"/>
                <a:sym typeface="Montserrat Bold"/>
                <a:rtl/>
              </a:rPr>
              <a:t> سنة، وتحت </a:t>
            </a:r>
            <a:r>
              <a:rPr lang="en-US" sz="3450" b="1" dirty="0">
                <a:solidFill>
                  <a:srgbClr val="FFFFFF"/>
                </a:solidFill>
                <a:latin typeface="Montserrat Bold"/>
                <a:ea typeface="Montserrat Bold"/>
                <a:cs typeface="Montserrat Bold"/>
                <a:sym typeface="Montserrat Bold"/>
              </a:rPr>
              <a:t>12</a:t>
            </a:r>
            <a:r>
              <a:rPr lang="ar-EG" sz="3450" b="1" dirty="0">
                <a:solidFill>
                  <a:srgbClr val="FFFFFF"/>
                </a:solidFill>
                <a:latin typeface="Montserrat Bold"/>
                <a:ea typeface="Montserrat Bold"/>
                <a:cs typeface="Montserrat Bold"/>
                <a:sym typeface="Montserrat Bold"/>
                <a:rtl/>
              </a:rPr>
              <a:t> سنة، وذلك خلال الفترة من </a:t>
            </a:r>
            <a:r>
              <a:rPr lang="en-US" sz="3450" b="1" dirty="0">
                <a:solidFill>
                  <a:srgbClr val="FFFFFF"/>
                </a:solidFill>
                <a:latin typeface="Montserrat Bold"/>
                <a:ea typeface="Montserrat Bold"/>
                <a:cs typeface="Montserrat Bold"/>
                <a:sym typeface="Montserrat Bold"/>
              </a:rPr>
              <a:t>7</a:t>
            </a:r>
            <a:r>
              <a:rPr lang="ar-EG" sz="3450" b="1" dirty="0">
                <a:solidFill>
                  <a:srgbClr val="FFFFFF"/>
                </a:solidFill>
                <a:latin typeface="Montserrat Bold"/>
                <a:ea typeface="Montserrat Bold"/>
                <a:cs typeface="Montserrat Bold"/>
                <a:sym typeface="Montserrat Bold"/>
                <a:rtl/>
              </a:rPr>
              <a:t> إلى </a:t>
            </a:r>
            <a:r>
              <a:rPr lang="en-US" sz="3450" b="1" dirty="0">
                <a:solidFill>
                  <a:srgbClr val="FFFFFF"/>
                </a:solidFill>
                <a:latin typeface="Montserrat Bold"/>
                <a:ea typeface="Montserrat Bold"/>
                <a:cs typeface="Montserrat Bold"/>
                <a:sym typeface="Montserrat Bold"/>
              </a:rPr>
              <a:t>14</a:t>
            </a:r>
            <a:r>
              <a:rPr lang="ar-EG" sz="3450" b="1" dirty="0">
                <a:solidFill>
                  <a:srgbClr val="FFFFFF"/>
                </a:solidFill>
                <a:latin typeface="Montserrat Bold"/>
                <a:ea typeface="Montserrat Bold"/>
                <a:cs typeface="Montserrat Bold"/>
                <a:sym typeface="Montserrat Bold"/>
                <a:rtl/>
              </a:rPr>
              <a:t> أغسطس </a:t>
            </a:r>
            <a:r>
              <a:rPr lang="en-US" sz="3450" b="1" dirty="0">
                <a:solidFill>
                  <a:srgbClr val="FFFFFF"/>
                </a:solidFill>
                <a:latin typeface="Montserrat Bold"/>
                <a:ea typeface="Montserrat Bold"/>
                <a:cs typeface="Montserrat Bold"/>
                <a:sym typeface="Montserrat Bold"/>
              </a:rPr>
              <a:t>2025</a:t>
            </a:r>
            <a:r>
              <a:rPr lang="ar-EG" sz="3450" b="1" dirty="0">
                <a:solidFill>
                  <a:srgbClr val="FFFFFF"/>
                </a:solidFill>
                <a:latin typeface="Montserrat Bold"/>
                <a:ea typeface="Montserrat Bold"/>
                <a:cs typeface="Montserrat Bold"/>
                <a:sym typeface="Montserrat Bold"/>
                <a:rtl/>
              </a:rPr>
              <a:t>.</a:t>
            </a:r>
          </a:p>
          <a:p>
            <a:pPr algn="just" rtl="1">
              <a:lnSpc>
                <a:spcPts val="4259"/>
              </a:lnSpc>
            </a:pPr>
            <a:endParaRPr lang="ar-EG" sz="3450" b="1" dirty="0">
              <a:solidFill>
                <a:srgbClr val="FFFFFF"/>
              </a:solidFill>
              <a:latin typeface="Montserrat Bold"/>
              <a:ea typeface="Montserrat Bold"/>
              <a:cs typeface="Montserrat Bold"/>
              <a:sym typeface="Montserrat Bold"/>
              <a:rtl/>
            </a:endParaRPr>
          </a:p>
        </p:txBody>
      </p:sp>
      <p:grpSp>
        <p:nvGrpSpPr>
          <p:cNvPr id="4" name="Group 4"/>
          <p:cNvGrpSpPr/>
          <p:nvPr/>
        </p:nvGrpSpPr>
        <p:grpSpPr>
          <a:xfrm>
            <a:off x="9767216" y="1060762"/>
            <a:ext cx="7908719" cy="773574"/>
            <a:chOff x="0" y="0"/>
            <a:chExt cx="3952468" cy="386602"/>
          </a:xfrm>
        </p:grpSpPr>
        <p:sp>
          <p:nvSpPr>
            <p:cNvPr id="5" name="Freeform 5"/>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6" name="TextBox 6"/>
          <p:cNvSpPr txBox="1"/>
          <p:nvPr/>
        </p:nvSpPr>
        <p:spPr>
          <a:xfrm>
            <a:off x="6696992" y="485746"/>
            <a:ext cx="10978944" cy="1245281"/>
          </a:xfrm>
          <a:prstGeom prst="rect">
            <a:avLst/>
          </a:prstGeom>
        </p:spPr>
        <p:txBody>
          <a:bodyPr lIns="0" tIns="0" rIns="0" bIns="0" rtlCol="0" anchor="t">
            <a:spAutoFit/>
          </a:bodyPr>
          <a:lstStyle/>
          <a:p>
            <a:pPr marL="0" lvl="0" indent="0" algn="r" rtl="1">
              <a:lnSpc>
                <a:spcPts val="9680"/>
              </a:lnSpc>
              <a:spcBef>
                <a:spcPct val="0"/>
              </a:spcBef>
            </a:pPr>
            <a:r>
              <a:rPr lang="ar-EG" sz="8800" b="1" u="none" strike="noStrike" dirty="0">
                <a:solidFill>
                  <a:srgbClr val="FFFFFF"/>
                </a:solidFill>
                <a:latin typeface="Montserrat Bold"/>
                <a:ea typeface="Montserrat Bold"/>
                <a:cs typeface="Montserrat Bold"/>
                <a:sym typeface="Montserrat Bold"/>
                <a:rtl/>
              </a:rPr>
              <a:t>نبذة عن المهرجان</a:t>
            </a:r>
          </a:p>
        </p:txBody>
      </p:sp>
      <p:sp>
        <p:nvSpPr>
          <p:cNvPr id="7" name="Freeform 7"/>
          <p:cNvSpPr/>
          <p:nvPr/>
        </p:nvSpPr>
        <p:spPr>
          <a:xfrm>
            <a:off x="-1478136" y="880813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514356" y="-271444"/>
            <a:ext cx="5029703" cy="1069955"/>
          </a:xfrm>
          <a:custGeom>
            <a:avLst/>
            <a:gdLst/>
            <a:ahLst/>
            <a:cxnLst/>
            <a:rect l="l" t="t" r="r" b="b"/>
            <a:pathLst>
              <a:path w="5029703" h="1069955">
                <a:moveTo>
                  <a:pt x="0" y="0"/>
                </a:moveTo>
                <a:lnTo>
                  <a:pt x="5029704" y="0"/>
                </a:lnTo>
                <a:lnTo>
                  <a:pt x="5029704"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4599041">
            <a:off x="16276905" y="8018394"/>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AutoShape 10"/>
          <p:cNvSpPr/>
          <p:nvPr/>
        </p:nvSpPr>
        <p:spPr>
          <a:xfrm>
            <a:off x="951388" y="760411"/>
            <a:ext cx="1328436" cy="931350"/>
          </a:xfrm>
          <a:prstGeom prst="rect">
            <a:avLst/>
          </a:prstGeom>
          <a:solidFill>
            <a:srgbClr val="09426B"/>
          </a:solidFill>
        </p:spPr>
        <p:txBody>
          <a:bodyPr/>
          <a:lstStyle/>
          <a:p>
            <a:endParaRPr lang="en-US"/>
          </a:p>
        </p:txBody>
      </p:sp>
      <p:sp>
        <p:nvSpPr>
          <p:cNvPr id="11" name="TextBox 11"/>
          <p:cNvSpPr txBox="1"/>
          <p:nvPr/>
        </p:nvSpPr>
        <p:spPr>
          <a:xfrm>
            <a:off x="350664" y="884774"/>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9" action="ppaction://hlinksldjump"/>
                <a:rtl/>
              </a:rPr>
              <a:t>عودة</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1456214"/>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TextBox 5"/>
          <p:cNvSpPr txBox="1"/>
          <p:nvPr/>
        </p:nvSpPr>
        <p:spPr>
          <a:xfrm>
            <a:off x="5332873" y="601794"/>
            <a:ext cx="12485055" cy="1422368"/>
          </a:xfrm>
          <a:prstGeom prst="rect">
            <a:avLst/>
          </a:prstGeom>
        </p:spPr>
        <p:txBody>
          <a:bodyPr lIns="0" tIns="0" rIns="0" bIns="0" rtlCol="0" anchor="t">
            <a:spAutoFit/>
          </a:bodyPr>
          <a:lstStyle/>
          <a:p>
            <a:pPr marL="0" lvl="0" indent="0" algn="r" rtl="1">
              <a:lnSpc>
                <a:spcPts val="11000"/>
              </a:lnSpc>
              <a:spcBef>
                <a:spcPct val="0"/>
              </a:spcBef>
            </a:pPr>
            <a:r>
              <a:rPr lang="ar-EG" sz="10000" b="1" u="none" strike="noStrike">
                <a:solidFill>
                  <a:srgbClr val="FFFFFF"/>
                </a:solidFill>
                <a:latin typeface="Montserrat Bold"/>
                <a:ea typeface="Montserrat Bold"/>
                <a:cs typeface="Montserrat Bold"/>
                <a:sym typeface="Montserrat Bold"/>
                <a:rtl/>
              </a:rPr>
              <a:t>الرسالة والأهداف</a:t>
            </a:r>
          </a:p>
        </p:txBody>
      </p:sp>
      <p:sp>
        <p:nvSpPr>
          <p:cNvPr id="6" name="TextBox 6"/>
          <p:cNvSpPr txBox="1"/>
          <p:nvPr/>
        </p:nvSpPr>
        <p:spPr>
          <a:xfrm>
            <a:off x="197221" y="3874311"/>
            <a:ext cx="17333588" cy="1371823"/>
          </a:xfrm>
          <a:prstGeom prst="rect">
            <a:avLst/>
          </a:prstGeom>
        </p:spPr>
        <p:txBody>
          <a:bodyPr lIns="0" tIns="0" rIns="0" bIns="0" rtlCol="0" anchor="t">
            <a:spAutoFit/>
          </a:bodyPr>
          <a:lstStyle/>
          <a:p>
            <a:pPr algn="just" rtl="1">
              <a:lnSpc>
                <a:spcPts val="3600"/>
              </a:lnSpc>
            </a:pPr>
            <a:r>
              <a:rPr lang="ar-EG" sz="3000" b="1">
                <a:solidFill>
                  <a:srgbClr val="FFFFFF"/>
                </a:solidFill>
                <a:latin typeface="Montserrat Bold"/>
                <a:ea typeface="Montserrat Bold"/>
                <a:cs typeface="Montserrat Bold"/>
                <a:sym typeface="Montserrat Bold"/>
                <a:rtl/>
              </a:rPr>
              <a:t>نطمح بنقل الصورة الجميلة عن الرياضة الخليجية بتنظيم وإقامة البطولات الرياضية بشكل لائق </a:t>
            </a:r>
          </a:p>
          <a:p>
            <a:pPr algn="just" rtl="1">
              <a:lnSpc>
                <a:spcPts val="3600"/>
              </a:lnSpc>
            </a:pPr>
            <a:r>
              <a:rPr lang="ar-EG" sz="3000" b="1">
                <a:solidFill>
                  <a:srgbClr val="FFFFFF"/>
                </a:solidFill>
                <a:latin typeface="Montserrat Bold"/>
                <a:ea typeface="Montserrat Bold"/>
                <a:cs typeface="Montserrat Bold"/>
                <a:sym typeface="Montserrat Bold"/>
                <a:rtl/>
              </a:rPr>
              <a:t>ومميز لأكتشاف المواهب الخليجية لخدمة القطاعات والاتحادات الرياضية في دول مجلس التعاون الخليجي.</a:t>
            </a:r>
          </a:p>
          <a:p>
            <a:pPr algn="just" rtl="1">
              <a:lnSpc>
                <a:spcPts val="3600"/>
              </a:lnSpc>
            </a:pPr>
            <a:endParaRPr lang="ar-EG" sz="3000" b="1">
              <a:solidFill>
                <a:srgbClr val="FFFFFF"/>
              </a:solidFill>
              <a:latin typeface="Montserrat Bold"/>
              <a:ea typeface="Montserrat Bold"/>
              <a:cs typeface="Montserrat Bold"/>
              <a:sym typeface="Montserrat Bold"/>
              <a:rtl/>
            </a:endParaRPr>
          </a:p>
        </p:txBody>
      </p:sp>
      <p:sp>
        <p:nvSpPr>
          <p:cNvPr id="7" name="TextBox 7"/>
          <p:cNvSpPr txBox="1"/>
          <p:nvPr/>
        </p:nvSpPr>
        <p:spPr>
          <a:xfrm>
            <a:off x="197221" y="6861638"/>
            <a:ext cx="17329119" cy="2619152"/>
          </a:xfrm>
          <a:prstGeom prst="rect">
            <a:avLst/>
          </a:prstGeom>
        </p:spPr>
        <p:txBody>
          <a:bodyPr lIns="0" tIns="0" rIns="0" bIns="0" rtlCol="0" anchor="t">
            <a:spAutoFit/>
          </a:bodyPr>
          <a:lstStyle/>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 المساهمة في بناء شخصية اللاعب عبر إدخاله أجواء البطولات الرسمية وغرس طموح الفوز والروح الرياضية</a:t>
            </a:r>
          </a:p>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•رفع المستويات الفنية للاعبين والفرق من خلال المنافسة مع المدارس الكروية الخليجية </a:t>
            </a:r>
          </a:p>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•إكتشاف وصقل المواهب الكروية وإكتساب الخبرات الرياضية .</a:t>
            </a:r>
          </a:p>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 إكساب المشاركين الخبرة عن كيفية التعامل مع وسائل الإعلام من خلال اجراء المقابلات التلفزيونية والمؤتمرات الصحافية.</a:t>
            </a:r>
          </a:p>
          <a:p>
            <a:pPr marL="0" lvl="0" indent="0" algn="just" rtl="1">
              <a:lnSpc>
                <a:spcPts val="3480"/>
              </a:lnSpc>
              <a:spcBef>
                <a:spcPct val="0"/>
              </a:spcBef>
            </a:pPr>
            <a:endParaRPr lang="ar-EG" sz="2900" b="1" u="none" strike="noStrike">
              <a:solidFill>
                <a:srgbClr val="FFFFFF"/>
              </a:solidFill>
              <a:latin typeface="Montserrat Bold"/>
              <a:ea typeface="Montserrat Bold"/>
              <a:cs typeface="Montserrat Bold"/>
              <a:sym typeface="Montserrat Bold"/>
              <a:rtl/>
            </a:endParaRPr>
          </a:p>
        </p:txBody>
      </p:sp>
      <p:sp>
        <p:nvSpPr>
          <p:cNvPr id="8" name="TextBox 8"/>
          <p:cNvSpPr txBox="1"/>
          <p:nvPr/>
        </p:nvSpPr>
        <p:spPr>
          <a:xfrm>
            <a:off x="8271637" y="2352114"/>
            <a:ext cx="9338361" cy="1285810"/>
          </a:xfrm>
          <a:prstGeom prst="rect">
            <a:avLst/>
          </a:prstGeom>
        </p:spPr>
        <p:txBody>
          <a:bodyPr lIns="0" tIns="0" rIns="0" bIns="0" rtlCol="0" anchor="t">
            <a:spAutoFit/>
          </a:bodyPr>
          <a:lstStyle/>
          <a:p>
            <a:pPr marL="0" lvl="0" indent="0" algn="r" rtl="1">
              <a:lnSpc>
                <a:spcPts val="9900"/>
              </a:lnSpc>
              <a:spcBef>
                <a:spcPct val="0"/>
              </a:spcBef>
            </a:pPr>
            <a:r>
              <a:rPr lang="ar-EG" sz="9000" b="1">
                <a:solidFill>
                  <a:srgbClr val="FFFFFF"/>
                </a:solidFill>
                <a:latin typeface="Montserrat Bold"/>
                <a:ea typeface="Montserrat Bold"/>
                <a:cs typeface="Montserrat Bold"/>
                <a:sym typeface="Montserrat Bold"/>
                <a:rtl/>
              </a:rPr>
              <a:t>رسالتنا:</a:t>
            </a:r>
          </a:p>
        </p:txBody>
      </p:sp>
      <p:sp>
        <p:nvSpPr>
          <p:cNvPr id="9" name="TextBox 9"/>
          <p:cNvSpPr txBox="1"/>
          <p:nvPr/>
        </p:nvSpPr>
        <p:spPr>
          <a:xfrm>
            <a:off x="8271637" y="5218515"/>
            <a:ext cx="9338361" cy="1285801"/>
          </a:xfrm>
          <a:prstGeom prst="rect">
            <a:avLst/>
          </a:prstGeom>
        </p:spPr>
        <p:txBody>
          <a:bodyPr lIns="0" tIns="0" rIns="0" bIns="0" rtlCol="0" anchor="t">
            <a:spAutoFit/>
          </a:bodyPr>
          <a:lstStyle/>
          <a:p>
            <a:pPr marL="0" lvl="0" indent="0" algn="r" rtl="1">
              <a:lnSpc>
                <a:spcPts val="9900"/>
              </a:lnSpc>
              <a:spcBef>
                <a:spcPct val="0"/>
              </a:spcBef>
            </a:pPr>
            <a:r>
              <a:rPr lang="ar-EG" sz="9000" b="1">
                <a:solidFill>
                  <a:srgbClr val="FFFFFF"/>
                </a:solidFill>
                <a:latin typeface="Montserrat Bold"/>
                <a:ea typeface="Montserrat Bold"/>
                <a:cs typeface="Montserrat Bold"/>
                <a:sym typeface="Montserrat Bold"/>
                <a:rtl/>
              </a:rPr>
              <a:t>أهدافنا:</a:t>
            </a:r>
          </a:p>
        </p:txBody>
      </p:sp>
      <p:sp>
        <p:nvSpPr>
          <p:cNvPr id="10" name="Freeform 10"/>
          <p:cNvSpPr/>
          <p:nvPr/>
        </p:nvSpPr>
        <p:spPr>
          <a:xfrm>
            <a:off x="-1478136" y="880813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514356" y="-271444"/>
            <a:ext cx="5029703" cy="1069955"/>
          </a:xfrm>
          <a:custGeom>
            <a:avLst/>
            <a:gdLst/>
            <a:ahLst/>
            <a:cxnLst/>
            <a:rect l="l" t="t" r="r" b="b"/>
            <a:pathLst>
              <a:path w="5029703" h="1069955">
                <a:moveTo>
                  <a:pt x="0" y="0"/>
                </a:moveTo>
                <a:lnTo>
                  <a:pt x="5029704" y="0"/>
                </a:lnTo>
                <a:lnTo>
                  <a:pt x="5029704"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p:cNvSpPr/>
          <p:nvPr/>
        </p:nvSpPr>
        <p:spPr>
          <a:xfrm rot="4599041">
            <a:off x="16276905" y="8018394"/>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AutoShape 13"/>
          <p:cNvSpPr/>
          <p:nvPr/>
        </p:nvSpPr>
        <p:spPr>
          <a:xfrm>
            <a:off x="951388" y="1265353"/>
            <a:ext cx="1328436" cy="931350"/>
          </a:xfrm>
          <a:prstGeom prst="rect">
            <a:avLst/>
          </a:prstGeom>
          <a:solidFill>
            <a:srgbClr val="09426B"/>
          </a:solidFill>
        </p:spPr>
        <p:txBody>
          <a:bodyPr/>
          <a:lstStyle/>
          <a:p>
            <a:endParaRPr lang="en-US"/>
          </a:p>
        </p:txBody>
      </p:sp>
      <p:sp>
        <p:nvSpPr>
          <p:cNvPr id="14" name="TextBox 14"/>
          <p:cNvSpPr txBox="1"/>
          <p:nvPr/>
        </p:nvSpPr>
        <p:spPr>
          <a:xfrm>
            <a:off x="350664" y="1389715"/>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9" action="ppaction://hlinksldjump"/>
                <a:rtl/>
              </a:rPr>
              <a:t>عودة</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1456214"/>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TextBox 5"/>
          <p:cNvSpPr txBox="1"/>
          <p:nvPr/>
        </p:nvSpPr>
        <p:spPr>
          <a:xfrm>
            <a:off x="7441955" y="807419"/>
            <a:ext cx="10298035" cy="1422368"/>
          </a:xfrm>
          <a:prstGeom prst="rect">
            <a:avLst/>
          </a:prstGeom>
        </p:spPr>
        <p:txBody>
          <a:bodyPr lIns="0" tIns="0" rIns="0" bIns="0" rtlCol="0" anchor="t">
            <a:spAutoFit/>
          </a:bodyPr>
          <a:lstStyle/>
          <a:p>
            <a:pPr marL="0" lvl="0" indent="0" algn="r" rtl="1">
              <a:lnSpc>
                <a:spcPts val="11000"/>
              </a:lnSpc>
              <a:spcBef>
                <a:spcPct val="0"/>
              </a:spcBef>
            </a:pPr>
            <a:r>
              <a:rPr lang="ar-EG" sz="10000" b="1" u="none" strike="noStrike">
                <a:solidFill>
                  <a:srgbClr val="FFFFFF"/>
                </a:solidFill>
                <a:latin typeface="Montserrat Bold"/>
                <a:ea typeface="Montserrat Bold"/>
                <a:cs typeface="Montserrat Bold"/>
                <a:sym typeface="Montserrat Bold"/>
                <a:rtl/>
              </a:rPr>
              <a:t>بطولة كرة القدم</a:t>
            </a:r>
          </a:p>
        </p:txBody>
      </p:sp>
      <p:sp>
        <p:nvSpPr>
          <p:cNvPr id="6" name="TextBox 6"/>
          <p:cNvSpPr txBox="1"/>
          <p:nvPr/>
        </p:nvSpPr>
        <p:spPr>
          <a:xfrm>
            <a:off x="-257046" y="3841066"/>
            <a:ext cx="17620391" cy="6124575"/>
          </a:xfrm>
          <a:prstGeom prst="rect">
            <a:avLst/>
          </a:prstGeom>
        </p:spPr>
        <p:txBody>
          <a:bodyPr lIns="0" tIns="0" rIns="0" bIns="0" rtlCol="0" anchor="t">
            <a:spAutoFit/>
          </a:bodyPr>
          <a:lstStyle/>
          <a:p>
            <a:pPr marL="0" lvl="0" indent="0" algn="just" rtl="1">
              <a:lnSpc>
                <a:spcPts val="3480"/>
              </a:lnSpc>
              <a:spcBef>
                <a:spcPct val="0"/>
              </a:spcBef>
            </a:pPr>
            <a:r>
              <a:rPr lang="en-US" sz="2900" b="1" u="none" strike="noStrike">
                <a:solidFill>
                  <a:srgbClr val="FFFFFF"/>
                </a:solidFill>
                <a:latin typeface="Montserrat Bold"/>
                <a:ea typeface="Montserrat Bold"/>
                <a:cs typeface="Montserrat Bold"/>
                <a:sym typeface="Montserrat Bold"/>
              </a:rPr>
              <a:t>1</a:t>
            </a:r>
            <a:r>
              <a:rPr lang="ar-EG" sz="2900" b="1" u="none" strike="noStrike">
                <a:solidFill>
                  <a:srgbClr val="FFFFFF"/>
                </a:solidFill>
                <a:latin typeface="Montserrat Bold"/>
                <a:ea typeface="Montserrat Bold"/>
                <a:cs typeface="Montserrat Bold"/>
                <a:sym typeface="Montserrat Bold"/>
                <a:rtl/>
              </a:rPr>
              <a:t>- فئة </a:t>
            </a:r>
            <a:r>
              <a:rPr lang="en-US" sz="2900" b="1" u="none" strike="noStrike">
                <a:solidFill>
                  <a:srgbClr val="FFFFFF"/>
                </a:solidFill>
                <a:latin typeface="Montserrat Bold"/>
                <a:ea typeface="Montserrat Bold"/>
                <a:cs typeface="Montserrat Bold"/>
                <a:sym typeface="Montserrat Bold"/>
              </a:rPr>
              <a:t>16</a:t>
            </a:r>
            <a:r>
              <a:rPr lang="ar-EG" sz="2900" b="1" u="none" strike="noStrike">
                <a:solidFill>
                  <a:srgbClr val="FFFFFF"/>
                </a:solidFill>
                <a:latin typeface="Montserrat Bold"/>
                <a:ea typeface="Montserrat Bold"/>
                <a:cs typeface="Montserrat Bold"/>
                <a:sym typeface="Montserrat Bold"/>
                <a:rtl/>
              </a:rPr>
              <a:t> سنة </a:t>
            </a:r>
          </a:p>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عدد الفرق : مشاركة </a:t>
            </a:r>
            <a:r>
              <a:rPr lang="en-US" sz="2900" b="1" u="none" strike="noStrike">
                <a:solidFill>
                  <a:srgbClr val="FFFFFF"/>
                </a:solidFill>
                <a:latin typeface="Montserrat Bold"/>
                <a:ea typeface="Montserrat Bold"/>
                <a:cs typeface="Montserrat Bold"/>
                <a:sym typeface="Montserrat Bold"/>
              </a:rPr>
              <a:t>8</a:t>
            </a:r>
            <a:r>
              <a:rPr lang="ar-EG" sz="2900" b="1" u="none" strike="noStrike">
                <a:solidFill>
                  <a:srgbClr val="FFFFFF"/>
                </a:solidFill>
                <a:latin typeface="Montserrat Bold"/>
                <a:ea typeface="Montserrat Bold"/>
                <a:cs typeface="Montserrat Bold"/>
                <a:sym typeface="Montserrat Bold"/>
                <a:rtl/>
              </a:rPr>
              <a:t> فرق أو </a:t>
            </a:r>
            <a:r>
              <a:rPr lang="en-US" sz="2900" b="1" u="none" strike="noStrike">
                <a:solidFill>
                  <a:srgbClr val="FFFFFF"/>
                </a:solidFill>
                <a:latin typeface="Montserrat Bold"/>
                <a:ea typeface="Montserrat Bold"/>
                <a:cs typeface="Montserrat Bold"/>
                <a:sym typeface="Montserrat Bold"/>
              </a:rPr>
              <a:t>6</a:t>
            </a:r>
            <a:r>
              <a:rPr lang="ar-EG" sz="2900" b="1" u="none" strike="noStrike">
                <a:solidFill>
                  <a:srgbClr val="FFFFFF"/>
                </a:solidFill>
                <a:latin typeface="Montserrat Bold"/>
                <a:ea typeface="Montserrat Bold"/>
                <a:cs typeface="Montserrat Bold"/>
                <a:sym typeface="Montserrat Bold"/>
                <a:rtl/>
              </a:rPr>
              <a:t> فرق سيتم توزيعهم على مجموعتين </a:t>
            </a:r>
          </a:p>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المواليد : </a:t>
            </a:r>
            <a:r>
              <a:rPr lang="en-US" sz="2900" b="1" u="none" strike="noStrike">
                <a:solidFill>
                  <a:srgbClr val="FFFFFF"/>
                </a:solidFill>
                <a:latin typeface="Montserrat Bold"/>
                <a:ea typeface="Montserrat Bold"/>
                <a:cs typeface="Montserrat Bold"/>
                <a:sym typeface="Montserrat Bold"/>
              </a:rPr>
              <a:t>2009</a:t>
            </a:r>
            <a:r>
              <a:rPr lang="ar-EG" sz="2900" b="1" u="none" strike="noStrike">
                <a:solidFill>
                  <a:srgbClr val="FFFFFF"/>
                </a:solidFill>
                <a:latin typeface="Montserrat Bold"/>
                <a:ea typeface="Montserrat Bold"/>
                <a:cs typeface="Montserrat Bold"/>
                <a:sym typeface="Montserrat Bold"/>
                <a:rtl/>
              </a:rPr>
              <a:t> / </a:t>
            </a:r>
            <a:r>
              <a:rPr lang="en-US" sz="2900" b="1" u="none" strike="noStrike">
                <a:solidFill>
                  <a:srgbClr val="FFFFFF"/>
                </a:solidFill>
                <a:latin typeface="Montserrat Bold"/>
                <a:ea typeface="Montserrat Bold"/>
                <a:cs typeface="Montserrat Bold"/>
                <a:sym typeface="Montserrat Bold"/>
              </a:rPr>
              <a:t>2010</a:t>
            </a:r>
            <a:r>
              <a:rPr lang="ar-EG" sz="2900" b="1" u="none" strike="noStrike">
                <a:solidFill>
                  <a:srgbClr val="FFFFFF"/>
                </a:solidFill>
                <a:latin typeface="Montserrat Bold"/>
                <a:ea typeface="Montserrat Bold"/>
                <a:cs typeface="Montserrat Bold"/>
                <a:sym typeface="Montserrat Bold"/>
                <a:rtl/>
              </a:rPr>
              <a:t> </a:t>
            </a:r>
          </a:p>
          <a:p>
            <a:pPr marL="0" lvl="0" indent="0" algn="just" rtl="1">
              <a:lnSpc>
                <a:spcPts val="3480"/>
              </a:lnSpc>
              <a:spcBef>
                <a:spcPct val="0"/>
              </a:spcBef>
            </a:pPr>
            <a:endParaRPr lang="ar-EG" sz="2900" b="1" u="none" strike="noStrike">
              <a:solidFill>
                <a:srgbClr val="FFFFFF"/>
              </a:solidFill>
              <a:latin typeface="Montserrat Bold"/>
              <a:ea typeface="Montserrat Bold"/>
              <a:cs typeface="Montserrat Bold"/>
              <a:sym typeface="Montserrat Bold"/>
              <a:rtl/>
            </a:endParaRPr>
          </a:p>
          <a:p>
            <a:pPr marL="0" lvl="0" indent="0" algn="just" rtl="1">
              <a:lnSpc>
                <a:spcPts val="3480"/>
              </a:lnSpc>
              <a:spcBef>
                <a:spcPct val="0"/>
              </a:spcBef>
            </a:pPr>
            <a:r>
              <a:rPr lang="en-US" sz="2900" b="1" u="none" strike="noStrike">
                <a:solidFill>
                  <a:srgbClr val="FFFFFF"/>
                </a:solidFill>
                <a:latin typeface="Montserrat Bold"/>
                <a:ea typeface="Montserrat Bold"/>
                <a:cs typeface="Montserrat Bold"/>
                <a:sym typeface="Montserrat Bold"/>
              </a:rPr>
              <a:t>1</a:t>
            </a:r>
            <a:r>
              <a:rPr lang="ar-EG" sz="2900" b="1" u="none" strike="noStrike">
                <a:solidFill>
                  <a:srgbClr val="FFFFFF"/>
                </a:solidFill>
                <a:latin typeface="Montserrat Bold"/>
                <a:ea typeface="Montserrat Bold"/>
                <a:cs typeface="Montserrat Bold"/>
                <a:sym typeface="Montserrat Bold"/>
                <a:rtl/>
              </a:rPr>
              <a:t>- فئة </a:t>
            </a:r>
            <a:r>
              <a:rPr lang="en-US" sz="2900" b="1" u="none" strike="noStrike">
                <a:solidFill>
                  <a:srgbClr val="FFFFFF"/>
                </a:solidFill>
                <a:latin typeface="Montserrat Bold"/>
                <a:ea typeface="Montserrat Bold"/>
                <a:cs typeface="Montserrat Bold"/>
                <a:sym typeface="Montserrat Bold"/>
              </a:rPr>
              <a:t>14</a:t>
            </a:r>
            <a:r>
              <a:rPr lang="ar-EG" sz="2900" b="1" u="none" strike="noStrike">
                <a:solidFill>
                  <a:srgbClr val="FFFFFF"/>
                </a:solidFill>
                <a:latin typeface="Montserrat Bold"/>
                <a:ea typeface="Montserrat Bold"/>
                <a:cs typeface="Montserrat Bold"/>
                <a:sym typeface="Montserrat Bold"/>
                <a:rtl/>
              </a:rPr>
              <a:t> سنة  </a:t>
            </a:r>
          </a:p>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عدد الفرق  :  مشاركة </a:t>
            </a:r>
            <a:r>
              <a:rPr lang="en-US" sz="2900" b="1" u="none" strike="noStrike">
                <a:solidFill>
                  <a:srgbClr val="FFFFFF"/>
                </a:solidFill>
                <a:latin typeface="Montserrat Bold"/>
                <a:ea typeface="Montserrat Bold"/>
                <a:cs typeface="Montserrat Bold"/>
                <a:sym typeface="Montserrat Bold"/>
              </a:rPr>
              <a:t>8</a:t>
            </a:r>
            <a:r>
              <a:rPr lang="ar-EG" sz="2900" b="1" u="none" strike="noStrike">
                <a:solidFill>
                  <a:srgbClr val="FFFFFF"/>
                </a:solidFill>
                <a:latin typeface="Montserrat Bold"/>
                <a:ea typeface="Montserrat Bold"/>
                <a:cs typeface="Montserrat Bold"/>
                <a:sym typeface="Montserrat Bold"/>
                <a:rtl/>
              </a:rPr>
              <a:t>  أو </a:t>
            </a:r>
            <a:r>
              <a:rPr lang="en-US" sz="2900" b="1" u="none" strike="noStrike">
                <a:solidFill>
                  <a:srgbClr val="FFFFFF"/>
                </a:solidFill>
                <a:latin typeface="Montserrat Bold"/>
                <a:ea typeface="Montserrat Bold"/>
                <a:cs typeface="Montserrat Bold"/>
                <a:sym typeface="Montserrat Bold"/>
              </a:rPr>
              <a:t>6</a:t>
            </a:r>
            <a:r>
              <a:rPr lang="ar-EG" sz="2900" b="1" u="none" strike="noStrike">
                <a:solidFill>
                  <a:srgbClr val="FFFFFF"/>
                </a:solidFill>
                <a:latin typeface="Montserrat Bold"/>
                <a:ea typeface="Montserrat Bold"/>
                <a:cs typeface="Montserrat Bold"/>
                <a:sym typeface="Montserrat Bold"/>
                <a:rtl/>
              </a:rPr>
              <a:t> فرق سيتم توزيعهم على مجموعتين </a:t>
            </a:r>
          </a:p>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المواليد     :  </a:t>
            </a:r>
            <a:r>
              <a:rPr lang="en-US" sz="2900" b="1" u="none" strike="noStrike">
                <a:solidFill>
                  <a:srgbClr val="FFFFFF"/>
                </a:solidFill>
                <a:latin typeface="Montserrat Bold"/>
                <a:ea typeface="Montserrat Bold"/>
                <a:cs typeface="Montserrat Bold"/>
                <a:sym typeface="Montserrat Bold"/>
              </a:rPr>
              <a:t>2011</a:t>
            </a:r>
            <a:r>
              <a:rPr lang="ar-EG" sz="2900" b="1" u="none" strike="noStrike">
                <a:solidFill>
                  <a:srgbClr val="FFFFFF"/>
                </a:solidFill>
                <a:latin typeface="Montserrat Bold"/>
                <a:ea typeface="Montserrat Bold"/>
                <a:cs typeface="Montserrat Bold"/>
                <a:sym typeface="Montserrat Bold"/>
                <a:rtl/>
              </a:rPr>
              <a:t> / </a:t>
            </a:r>
            <a:r>
              <a:rPr lang="en-US" sz="2900" b="1" u="none" strike="noStrike">
                <a:solidFill>
                  <a:srgbClr val="FFFFFF"/>
                </a:solidFill>
                <a:latin typeface="Montserrat Bold"/>
                <a:ea typeface="Montserrat Bold"/>
                <a:cs typeface="Montserrat Bold"/>
                <a:sym typeface="Montserrat Bold"/>
              </a:rPr>
              <a:t>2012</a:t>
            </a:r>
            <a:r>
              <a:rPr lang="ar-EG" sz="2900" b="1" u="none" strike="noStrike">
                <a:solidFill>
                  <a:srgbClr val="FFFFFF"/>
                </a:solidFill>
                <a:latin typeface="Montserrat Bold"/>
                <a:ea typeface="Montserrat Bold"/>
                <a:cs typeface="Montserrat Bold"/>
                <a:sym typeface="Montserrat Bold"/>
                <a:rtl/>
              </a:rPr>
              <a:t> </a:t>
            </a:r>
          </a:p>
          <a:p>
            <a:pPr marL="0" lvl="0" indent="0" algn="just" rtl="1">
              <a:lnSpc>
                <a:spcPts val="3480"/>
              </a:lnSpc>
              <a:spcBef>
                <a:spcPct val="0"/>
              </a:spcBef>
            </a:pPr>
            <a:endParaRPr lang="ar-EG" sz="2900" b="1" u="none" strike="noStrike">
              <a:solidFill>
                <a:srgbClr val="FFFFFF"/>
              </a:solidFill>
              <a:latin typeface="Montserrat Bold"/>
              <a:ea typeface="Montserrat Bold"/>
              <a:cs typeface="Montserrat Bold"/>
              <a:sym typeface="Montserrat Bold"/>
              <a:rtl/>
            </a:endParaRPr>
          </a:p>
          <a:p>
            <a:pPr marL="0" lvl="0" indent="0" algn="just" rtl="1">
              <a:lnSpc>
                <a:spcPts val="3480"/>
              </a:lnSpc>
              <a:spcBef>
                <a:spcPct val="0"/>
              </a:spcBef>
            </a:pPr>
            <a:r>
              <a:rPr lang="en-US" sz="2900" b="1" u="none" strike="noStrike">
                <a:solidFill>
                  <a:srgbClr val="FFFFFF"/>
                </a:solidFill>
                <a:latin typeface="Montserrat Bold"/>
                <a:ea typeface="Montserrat Bold"/>
                <a:cs typeface="Montserrat Bold"/>
                <a:sym typeface="Montserrat Bold"/>
              </a:rPr>
              <a:t>2</a:t>
            </a:r>
            <a:r>
              <a:rPr lang="ar-EG" sz="2900" b="1" u="none" strike="noStrike">
                <a:solidFill>
                  <a:srgbClr val="FFFFFF"/>
                </a:solidFill>
                <a:latin typeface="Montserrat Bold"/>
                <a:ea typeface="Montserrat Bold"/>
                <a:cs typeface="Montserrat Bold"/>
                <a:sym typeface="Montserrat Bold"/>
                <a:rtl/>
              </a:rPr>
              <a:t>- فئة </a:t>
            </a:r>
            <a:r>
              <a:rPr lang="en-US" sz="2900" b="1" u="none" strike="noStrike">
                <a:solidFill>
                  <a:srgbClr val="FFFFFF"/>
                </a:solidFill>
                <a:latin typeface="Montserrat Bold"/>
                <a:ea typeface="Montserrat Bold"/>
                <a:cs typeface="Montserrat Bold"/>
                <a:sym typeface="Montserrat Bold"/>
              </a:rPr>
              <a:t>12</a:t>
            </a:r>
            <a:r>
              <a:rPr lang="ar-EG" sz="2900" b="1" u="none" strike="noStrike">
                <a:solidFill>
                  <a:srgbClr val="FFFFFF"/>
                </a:solidFill>
                <a:latin typeface="Montserrat Bold"/>
                <a:ea typeface="Montserrat Bold"/>
                <a:cs typeface="Montserrat Bold"/>
                <a:sym typeface="Montserrat Bold"/>
                <a:rtl/>
              </a:rPr>
              <a:t> سنة </a:t>
            </a:r>
          </a:p>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عدد الفرق  :مشاركة </a:t>
            </a:r>
            <a:r>
              <a:rPr lang="en-US" sz="2900" b="1" u="none" strike="noStrike">
                <a:solidFill>
                  <a:srgbClr val="FFFFFF"/>
                </a:solidFill>
                <a:latin typeface="Montserrat Bold"/>
                <a:ea typeface="Montserrat Bold"/>
                <a:cs typeface="Montserrat Bold"/>
                <a:sym typeface="Montserrat Bold"/>
              </a:rPr>
              <a:t>6</a:t>
            </a:r>
            <a:r>
              <a:rPr lang="ar-EG" sz="2900" b="1" u="none" strike="noStrike">
                <a:solidFill>
                  <a:srgbClr val="FFFFFF"/>
                </a:solidFill>
                <a:latin typeface="Montserrat Bold"/>
                <a:ea typeface="Montserrat Bold"/>
                <a:cs typeface="Montserrat Bold"/>
                <a:sym typeface="Montserrat Bold"/>
                <a:rtl/>
              </a:rPr>
              <a:t> فرق سيتم توزيعهم على مجموعتين. </a:t>
            </a:r>
          </a:p>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المواليد      : </a:t>
            </a:r>
            <a:r>
              <a:rPr lang="en-US" sz="2900" b="1" u="none" strike="noStrike">
                <a:solidFill>
                  <a:srgbClr val="FFFFFF"/>
                </a:solidFill>
                <a:latin typeface="Montserrat Bold"/>
                <a:ea typeface="Montserrat Bold"/>
                <a:cs typeface="Montserrat Bold"/>
                <a:sym typeface="Montserrat Bold"/>
              </a:rPr>
              <a:t>2013</a:t>
            </a:r>
            <a:r>
              <a:rPr lang="ar-EG" sz="2900" b="1" u="none" strike="noStrike">
                <a:solidFill>
                  <a:srgbClr val="FFFFFF"/>
                </a:solidFill>
                <a:latin typeface="Montserrat Bold"/>
                <a:ea typeface="Montserrat Bold"/>
                <a:cs typeface="Montserrat Bold"/>
                <a:sym typeface="Montserrat Bold"/>
                <a:rtl/>
              </a:rPr>
              <a:t> / </a:t>
            </a:r>
            <a:r>
              <a:rPr lang="en-US" sz="2900" b="1" u="none" strike="noStrike">
                <a:solidFill>
                  <a:srgbClr val="FFFFFF"/>
                </a:solidFill>
                <a:latin typeface="Montserrat Bold"/>
                <a:ea typeface="Montserrat Bold"/>
                <a:cs typeface="Montserrat Bold"/>
                <a:sym typeface="Montserrat Bold"/>
              </a:rPr>
              <a:t>2014</a:t>
            </a:r>
            <a:r>
              <a:rPr lang="ar-EG" sz="2900" b="1" u="none" strike="noStrike">
                <a:solidFill>
                  <a:srgbClr val="FFFFFF"/>
                </a:solidFill>
                <a:latin typeface="Montserrat Bold"/>
                <a:ea typeface="Montserrat Bold"/>
                <a:cs typeface="Montserrat Bold"/>
                <a:sym typeface="Montserrat Bold"/>
                <a:rtl/>
              </a:rPr>
              <a:t> </a:t>
            </a:r>
          </a:p>
          <a:p>
            <a:pPr marL="0" lvl="0" indent="0" algn="just" rtl="1">
              <a:lnSpc>
                <a:spcPts val="3480"/>
              </a:lnSpc>
              <a:spcBef>
                <a:spcPct val="0"/>
              </a:spcBef>
            </a:pPr>
            <a:endParaRPr lang="ar-EG" sz="2900" b="1" u="none" strike="noStrike">
              <a:solidFill>
                <a:srgbClr val="FFFFFF"/>
              </a:solidFill>
              <a:latin typeface="Montserrat Bold"/>
              <a:ea typeface="Montserrat Bold"/>
              <a:cs typeface="Montserrat Bold"/>
              <a:sym typeface="Montserrat Bold"/>
              <a:rtl/>
            </a:endParaRPr>
          </a:p>
          <a:p>
            <a:pPr marL="0" lvl="0" indent="0" algn="just" rtl="1">
              <a:lnSpc>
                <a:spcPts val="3480"/>
              </a:lnSpc>
              <a:spcBef>
                <a:spcPct val="0"/>
              </a:spcBef>
            </a:pPr>
            <a:r>
              <a:rPr lang="en-US" sz="2900" b="1" u="none" strike="noStrike">
                <a:solidFill>
                  <a:srgbClr val="FFFFFF"/>
                </a:solidFill>
                <a:latin typeface="Montserrat Bold"/>
                <a:ea typeface="Montserrat Bold"/>
                <a:cs typeface="Montserrat Bold"/>
                <a:sym typeface="Montserrat Bold"/>
              </a:rPr>
              <a:t>3</a:t>
            </a:r>
            <a:r>
              <a:rPr lang="ar-EG" sz="2900" b="1" u="none" strike="noStrike">
                <a:solidFill>
                  <a:srgbClr val="FFFFFF"/>
                </a:solidFill>
                <a:latin typeface="Montserrat Bold"/>
                <a:ea typeface="Montserrat Bold"/>
                <a:cs typeface="Montserrat Bold"/>
                <a:sym typeface="Montserrat Bold"/>
                <a:rtl/>
              </a:rPr>
              <a:t>- سيتم ارسال لائحة فنية مفصلة تشمل جميع قوانين وشروط البطولة بعد إعتماد مشاركة الفريق</a:t>
            </a:r>
          </a:p>
          <a:p>
            <a:pPr marL="0" lvl="0" indent="0" algn="just" rtl="1">
              <a:lnSpc>
                <a:spcPts val="3480"/>
              </a:lnSpc>
              <a:spcBef>
                <a:spcPct val="0"/>
              </a:spcBef>
            </a:pPr>
            <a:endParaRPr lang="ar-EG" sz="2900" b="1" u="none" strike="noStrike">
              <a:solidFill>
                <a:srgbClr val="FFFFFF"/>
              </a:solidFill>
              <a:latin typeface="Montserrat Bold"/>
              <a:ea typeface="Montserrat Bold"/>
              <a:cs typeface="Montserrat Bold"/>
              <a:sym typeface="Montserrat Bold"/>
              <a:rtl/>
            </a:endParaRPr>
          </a:p>
        </p:txBody>
      </p:sp>
      <p:sp>
        <p:nvSpPr>
          <p:cNvPr id="7" name="TextBox 7"/>
          <p:cNvSpPr txBox="1"/>
          <p:nvPr/>
        </p:nvSpPr>
        <p:spPr>
          <a:xfrm>
            <a:off x="1021062" y="2431831"/>
            <a:ext cx="16825441" cy="866701"/>
          </a:xfrm>
          <a:prstGeom prst="rect">
            <a:avLst/>
          </a:prstGeom>
        </p:spPr>
        <p:txBody>
          <a:bodyPr lIns="0" tIns="0" rIns="0" bIns="0" rtlCol="0" anchor="t">
            <a:spAutoFit/>
          </a:bodyPr>
          <a:lstStyle/>
          <a:p>
            <a:pPr marL="0" lvl="0" indent="0" algn="just" rtl="1">
              <a:lnSpc>
                <a:spcPts val="3480"/>
              </a:lnSpc>
              <a:spcBef>
                <a:spcPct val="0"/>
              </a:spcBef>
            </a:pPr>
            <a:r>
              <a:rPr lang="ar-EG" sz="2900" b="1" u="none" strike="noStrike">
                <a:solidFill>
                  <a:srgbClr val="FFFFFF"/>
                </a:solidFill>
                <a:latin typeface="Montserrat Bold"/>
                <a:ea typeface="Montserrat Bold"/>
                <a:cs typeface="Montserrat Bold"/>
                <a:sym typeface="Montserrat Bold"/>
                <a:rtl/>
              </a:rPr>
              <a:t>تقام بطولة كرة القدم في نسختها الثامنة خلال الفترة من </a:t>
            </a:r>
            <a:r>
              <a:rPr lang="en-US" sz="2900" b="1" u="none" strike="noStrike">
                <a:solidFill>
                  <a:srgbClr val="FFFFFF"/>
                </a:solidFill>
                <a:latin typeface="Montserrat Bold"/>
                <a:ea typeface="Montserrat Bold"/>
                <a:cs typeface="Montserrat Bold"/>
                <a:sym typeface="Montserrat Bold"/>
              </a:rPr>
              <a:t>7</a:t>
            </a:r>
            <a:r>
              <a:rPr lang="ar-EG" sz="2900" b="1" u="none" strike="noStrike">
                <a:solidFill>
                  <a:srgbClr val="FFFFFF"/>
                </a:solidFill>
                <a:latin typeface="Montserrat Bold"/>
                <a:ea typeface="Montserrat Bold"/>
                <a:cs typeface="Montserrat Bold"/>
                <a:sym typeface="Montserrat Bold"/>
                <a:rtl/>
              </a:rPr>
              <a:t> الى </a:t>
            </a:r>
            <a:r>
              <a:rPr lang="en-US" sz="2900" b="1" u="none" strike="noStrike">
                <a:solidFill>
                  <a:srgbClr val="FFFFFF"/>
                </a:solidFill>
                <a:latin typeface="Montserrat Bold"/>
                <a:ea typeface="Montserrat Bold"/>
                <a:cs typeface="Montserrat Bold"/>
                <a:sym typeface="Montserrat Bold"/>
              </a:rPr>
              <a:t>14</a:t>
            </a:r>
            <a:r>
              <a:rPr lang="ar-EG" sz="2900" b="1" u="none" strike="noStrike">
                <a:solidFill>
                  <a:srgbClr val="FFFFFF"/>
                </a:solidFill>
                <a:latin typeface="Montserrat Bold"/>
                <a:ea typeface="Montserrat Bold"/>
                <a:cs typeface="Montserrat Bold"/>
                <a:sym typeface="Montserrat Bold"/>
                <a:rtl/>
              </a:rPr>
              <a:t> أغسطس </a:t>
            </a:r>
            <a:r>
              <a:rPr lang="en-US" sz="2900" b="1" u="none" strike="noStrike">
                <a:solidFill>
                  <a:srgbClr val="FFFFFF"/>
                </a:solidFill>
                <a:latin typeface="Montserrat Bold"/>
                <a:ea typeface="Montserrat Bold"/>
                <a:cs typeface="Montserrat Bold"/>
                <a:sym typeface="Montserrat Bold"/>
              </a:rPr>
              <a:t>2025</a:t>
            </a:r>
            <a:r>
              <a:rPr lang="ar-EG" sz="2900" b="1" u="none" strike="noStrike">
                <a:solidFill>
                  <a:srgbClr val="FFFFFF"/>
                </a:solidFill>
                <a:latin typeface="Montserrat Bold"/>
                <a:ea typeface="Montserrat Bold"/>
                <a:cs typeface="Montserrat Bold"/>
                <a:sym typeface="Montserrat Bold"/>
                <a:rtl/>
              </a:rPr>
              <a:t> في ملاعب مركز كواترو الرياضي وسيتم تنظيمها  لثلاث فئات تحت </a:t>
            </a:r>
            <a:r>
              <a:rPr lang="en-US" sz="2900" b="1" u="none" strike="noStrike">
                <a:solidFill>
                  <a:srgbClr val="FFFFFF"/>
                </a:solidFill>
                <a:latin typeface="Montserrat Bold"/>
                <a:ea typeface="Montserrat Bold"/>
                <a:cs typeface="Montserrat Bold"/>
                <a:sym typeface="Montserrat Bold"/>
              </a:rPr>
              <a:t>16</a:t>
            </a:r>
            <a:r>
              <a:rPr lang="ar-EG" sz="2900" b="1" u="none" strike="noStrike">
                <a:solidFill>
                  <a:srgbClr val="FFFFFF"/>
                </a:solidFill>
                <a:latin typeface="Montserrat Bold"/>
                <a:ea typeface="Montserrat Bold"/>
                <a:cs typeface="Montserrat Bold"/>
                <a:sym typeface="Montserrat Bold"/>
                <a:rtl/>
              </a:rPr>
              <a:t> و </a:t>
            </a:r>
            <a:r>
              <a:rPr lang="en-US" sz="2900" b="1" u="none" strike="noStrike">
                <a:solidFill>
                  <a:srgbClr val="FFFFFF"/>
                </a:solidFill>
                <a:latin typeface="Montserrat Bold"/>
                <a:ea typeface="Montserrat Bold"/>
                <a:cs typeface="Montserrat Bold"/>
                <a:sym typeface="Montserrat Bold"/>
              </a:rPr>
              <a:t>14</a:t>
            </a:r>
            <a:r>
              <a:rPr lang="ar-EG" sz="2900" b="1" u="none" strike="noStrike">
                <a:solidFill>
                  <a:srgbClr val="FFFFFF"/>
                </a:solidFill>
                <a:latin typeface="Montserrat Bold"/>
                <a:ea typeface="Montserrat Bold"/>
                <a:cs typeface="Montserrat Bold"/>
                <a:sym typeface="Montserrat Bold"/>
                <a:rtl/>
              </a:rPr>
              <a:t> و </a:t>
            </a:r>
            <a:r>
              <a:rPr lang="en-US" sz="2900" b="1" u="none" strike="noStrike">
                <a:solidFill>
                  <a:srgbClr val="FFFFFF"/>
                </a:solidFill>
                <a:latin typeface="Montserrat Bold"/>
                <a:ea typeface="Montserrat Bold"/>
                <a:cs typeface="Montserrat Bold"/>
                <a:sym typeface="Montserrat Bold"/>
              </a:rPr>
              <a:t>12</a:t>
            </a:r>
            <a:r>
              <a:rPr lang="ar-EG" sz="2900" b="1" u="none" strike="noStrike">
                <a:solidFill>
                  <a:srgbClr val="FFFFFF"/>
                </a:solidFill>
                <a:latin typeface="Montserrat Bold"/>
                <a:ea typeface="Montserrat Bold"/>
                <a:cs typeface="Montserrat Bold"/>
                <a:sym typeface="Montserrat Bold"/>
                <a:rtl/>
              </a:rPr>
              <a:t> سنة بحسب التفاصيل التالية :</a:t>
            </a:r>
          </a:p>
        </p:txBody>
      </p:sp>
      <p:sp>
        <p:nvSpPr>
          <p:cNvPr id="8" name="Freeform 8"/>
          <p:cNvSpPr/>
          <p:nvPr/>
        </p:nvSpPr>
        <p:spPr>
          <a:xfrm>
            <a:off x="-1478136" y="880813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514356" y="-271444"/>
            <a:ext cx="5029703" cy="1069955"/>
          </a:xfrm>
          <a:custGeom>
            <a:avLst/>
            <a:gdLst/>
            <a:ahLst/>
            <a:cxnLst/>
            <a:rect l="l" t="t" r="r" b="b"/>
            <a:pathLst>
              <a:path w="5029703" h="1069955">
                <a:moveTo>
                  <a:pt x="0" y="0"/>
                </a:moveTo>
                <a:lnTo>
                  <a:pt x="5029704" y="0"/>
                </a:lnTo>
                <a:lnTo>
                  <a:pt x="5029704"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rot="4599041">
            <a:off x="16276905" y="8018394"/>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AutoShape 11"/>
          <p:cNvSpPr/>
          <p:nvPr/>
        </p:nvSpPr>
        <p:spPr>
          <a:xfrm>
            <a:off x="951388" y="1265353"/>
            <a:ext cx="1328436" cy="931350"/>
          </a:xfrm>
          <a:prstGeom prst="rect">
            <a:avLst/>
          </a:prstGeom>
          <a:solidFill>
            <a:srgbClr val="09426B"/>
          </a:solidFill>
        </p:spPr>
        <p:txBody>
          <a:bodyPr/>
          <a:lstStyle/>
          <a:p>
            <a:endParaRPr lang="en-US"/>
          </a:p>
        </p:txBody>
      </p:sp>
      <p:sp>
        <p:nvSpPr>
          <p:cNvPr id="12" name="TextBox 12"/>
          <p:cNvSpPr txBox="1"/>
          <p:nvPr/>
        </p:nvSpPr>
        <p:spPr>
          <a:xfrm>
            <a:off x="350664" y="1389715"/>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9" action="ppaction://hlinksldjump"/>
                <a:rtl/>
              </a:rPr>
              <a:t>عودة</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1456214"/>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TextBox 5"/>
          <p:cNvSpPr txBox="1"/>
          <p:nvPr/>
        </p:nvSpPr>
        <p:spPr>
          <a:xfrm>
            <a:off x="2880547" y="818820"/>
            <a:ext cx="14981563" cy="1108722"/>
          </a:xfrm>
          <a:prstGeom prst="rect">
            <a:avLst/>
          </a:prstGeom>
        </p:spPr>
        <p:txBody>
          <a:bodyPr lIns="0" tIns="0" rIns="0" bIns="0" rtlCol="0" anchor="t">
            <a:spAutoFit/>
          </a:bodyPr>
          <a:lstStyle/>
          <a:p>
            <a:pPr marL="0" lvl="0" indent="0" algn="r" rtl="1">
              <a:lnSpc>
                <a:spcPts val="8581"/>
              </a:lnSpc>
              <a:spcBef>
                <a:spcPct val="0"/>
              </a:spcBef>
            </a:pPr>
            <a:r>
              <a:rPr lang="ar-EG" sz="7800" b="1" u="none" strike="noStrike">
                <a:solidFill>
                  <a:srgbClr val="FFFFFF"/>
                </a:solidFill>
                <a:latin typeface="Montserrat Bold"/>
                <a:ea typeface="Montserrat Bold"/>
                <a:cs typeface="Montserrat Bold"/>
                <a:sym typeface="Montserrat Bold"/>
                <a:rtl/>
              </a:rPr>
              <a:t>قوانين بطولة كرة القدم</a:t>
            </a:r>
          </a:p>
        </p:txBody>
      </p:sp>
      <p:grpSp>
        <p:nvGrpSpPr>
          <p:cNvPr id="6" name="Group 6"/>
          <p:cNvGrpSpPr/>
          <p:nvPr/>
        </p:nvGrpSpPr>
        <p:grpSpPr>
          <a:xfrm>
            <a:off x="15228719" y="2416238"/>
            <a:ext cx="1900696" cy="981470"/>
            <a:chOff x="0" y="0"/>
            <a:chExt cx="2534261" cy="1308627"/>
          </a:xfrm>
        </p:grpSpPr>
        <p:grpSp>
          <p:nvGrpSpPr>
            <p:cNvPr id="7" name="Group 7"/>
            <p:cNvGrpSpPr/>
            <p:nvPr/>
          </p:nvGrpSpPr>
          <p:grpSpPr>
            <a:xfrm>
              <a:off x="0" y="0"/>
              <a:ext cx="2534261" cy="1308627"/>
              <a:chOff x="0" y="0"/>
              <a:chExt cx="5316398" cy="1892629"/>
            </a:xfrm>
          </p:grpSpPr>
          <p:sp>
            <p:nvSpPr>
              <p:cNvPr id="8" name="Freeform 8"/>
              <p:cNvSpPr/>
              <p:nvPr/>
            </p:nvSpPr>
            <p:spPr>
              <a:xfrm flipH="1">
                <a:off x="0" y="0"/>
                <a:ext cx="5316398" cy="1892629"/>
              </a:xfrm>
              <a:custGeom>
                <a:avLst/>
                <a:gdLst/>
                <a:ahLst/>
                <a:cxnLst/>
                <a:rect l="l" t="t" r="r" b="b"/>
                <a:pathLst>
                  <a:path w="5316398" h="1892629">
                    <a:moveTo>
                      <a:pt x="0" y="946315"/>
                    </a:moveTo>
                    <a:cubicBezTo>
                      <a:pt x="0" y="1464131"/>
                      <a:pt x="428371" y="1892629"/>
                      <a:pt x="956945" y="1892629"/>
                    </a:cubicBezTo>
                    <a:lnTo>
                      <a:pt x="4359453" y="1892629"/>
                    </a:lnTo>
                    <a:cubicBezTo>
                      <a:pt x="4888027" y="1892629"/>
                      <a:pt x="5316398" y="1464131"/>
                      <a:pt x="5316398" y="946315"/>
                    </a:cubicBezTo>
                    <a:cubicBezTo>
                      <a:pt x="5316398" y="428371"/>
                      <a:pt x="4888027" y="0"/>
                      <a:pt x="4359453" y="0"/>
                    </a:cubicBezTo>
                    <a:lnTo>
                      <a:pt x="956945" y="0"/>
                    </a:lnTo>
                    <a:cubicBezTo>
                      <a:pt x="428498" y="0"/>
                      <a:pt x="0" y="428371"/>
                      <a:pt x="0" y="946315"/>
                    </a:cubicBezTo>
                    <a:close/>
                  </a:path>
                </a:pathLst>
              </a:custGeom>
              <a:solidFill>
                <a:srgbClr val="FFFFFF"/>
              </a:solidFill>
            </p:spPr>
            <p:txBody>
              <a:bodyPr/>
              <a:lstStyle/>
              <a:p>
                <a:endParaRPr lang="en-US"/>
              </a:p>
            </p:txBody>
          </p:sp>
        </p:grpSp>
        <p:sp>
          <p:nvSpPr>
            <p:cNvPr id="9" name="TextBox 9"/>
            <p:cNvSpPr txBox="1"/>
            <p:nvPr/>
          </p:nvSpPr>
          <p:spPr>
            <a:xfrm>
              <a:off x="191443" y="293749"/>
              <a:ext cx="2151376" cy="692519"/>
            </a:xfrm>
            <a:prstGeom prst="rect">
              <a:avLst/>
            </a:prstGeom>
          </p:spPr>
          <p:txBody>
            <a:bodyPr lIns="0" tIns="0" rIns="0" bIns="0" rtlCol="0" anchor="t">
              <a:spAutoFit/>
            </a:bodyPr>
            <a:lstStyle/>
            <a:p>
              <a:pPr algn="ctr" rtl="1">
                <a:lnSpc>
                  <a:spcPts val="4339"/>
                </a:lnSpc>
              </a:pPr>
              <a:r>
                <a:rPr lang="ar-EG" sz="3337">
                  <a:solidFill>
                    <a:srgbClr val="000000"/>
                  </a:solidFill>
                  <a:latin typeface="Montserrat"/>
                  <a:ea typeface="Montserrat"/>
                  <a:cs typeface="Montserrat"/>
                  <a:sym typeface="Montserrat"/>
                  <a:rtl/>
                </a:rPr>
                <a:t>م</a:t>
              </a:r>
            </a:p>
          </p:txBody>
        </p:sp>
      </p:grpSp>
      <p:grpSp>
        <p:nvGrpSpPr>
          <p:cNvPr id="10" name="Group 10"/>
          <p:cNvGrpSpPr/>
          <p:nvPr/>
        </p:nvGrpSpPr>
        <p:grpSpPr>
          <a:xfrm>
            <a:off x="2147454" y="3410189"/>
            <a:ext cx="8616610" cy="1085938"/>
            <a:chOff x="0" y="0"/>
            <a:chExt cx="11488814" cy="1447917"/>
          </a:xfrm>
        </p:grpSpPr>
        <p:grpSp>
          <p:nvGrpSpPr>
            <p:cNvPr id="11" name="Group 11"/>
            <p:cNvGrpSpPr/>
            <p:nvPr/>
          </p:nvGrpSpPr>
          <p:grpSpPr>
            <a:xfrm>
              <a:off x="0" y="0"/>
              <a:ext cx="11488814" cy="1447917"/>
              <a:chOff x="0" y="0"/>
              <a:chExt cx="31168147" cy="3928073"/>
            </a:xfrm>
          </p:grpSpPr>
          <p:sp>
            <p:nvSpPr>
              <p:cNvPr id="12" name="Freeform 12"/>
              <p:cNvSpPr/>
              <p:nvPr/>
            </p:nvSpPr>
            <p:spPr>
              <a:xfrm flipH="1">
                <a:off x="0" y="0"/>
                <a:ext cx="31168147" cy="3928073"/>
              </a:xfrm>
              <a:custGeom>
                <a:avLst/>
                <a:gdLst/>
                <a:ahLst/>
                <a:cxnLst/>
                <a:rect l="l" t="t" r="r" b="b"/>
                <a:pathLst>
                  <a:path w="31168147" h="3928073">
                    <a:moveTo>
                      <a:pt x="0" y="1964036"/>
                    </a:moveTo>
                    <a:cubicBezTo>
                      <a:pt x="0" y="3499575"/>
                      <a:pt x="428371" y="3928073"/>
                      <a:pt x="956946" y="3928073"/>
                    </a:cubicBezTo>
                    <a:lnTo>
                      <a:pt x="30211202" y="3928073"/>
                    </a:lnTo>
                    <a:cubicBezTo>
                      <a:pt x="30739776" y="3928073"/>
                      <a:pt x="31168147" y="3499575"/>
                      <a:pt x="31168147" y="1964036"/>
                    </a:cubicBezTo>
                    <a:cubicBezTo>
                      <a:pt x="31168147" y="428371"/>
                      <a:pt x="30739776" y="0"/>
                      <a:pt x="30211202" y="0"/>
                    </a:cubicBezTo>
                    <a:lnTo>
                      <a:pt x="956946" y="0"/>
                    </a:lnTo>
                    <a:cubicBezTo>
                      <a:pt x="428498" y="0"/>
                      <a:pt x="0" y="428371"/>
                      <a:pt x="0" y="1964036"/>
                    </a:cubicBezTo>
                    <a:close/>
                  </a:path>
                </a:pathLst>
              </a:custGeom>
              <a:solidFill>
                <a:srgbClr val="FFFFFF"/>
              </a:solidFill>
            </p:spPr>
            <p:txBody>
              <a:bodyPr/>
              <a:lstStyle/>
              <a:p>
                <a:endParaRPr lang="en-US"/>
              </a:p>
            </p:txBody>
          </p:sp>
        </p:grpSp>
        <p:sp>
          <p:nvSpPr>
            <p:cNvPr id="13" name="TextBox 13"/>
            <p:cNvSpPr txBox="1"/>
            <p:nvPr/>
          </p:nvSpPr>
          <p:spPr>
            <a:xfrm>
              <a:off x="867885" y="143258"/>
              <a:ext cx="9753044" cy="1102528"/>
            </a:xfrm>
            <a:prstGeom prst="rect">
              <a:avLst/>
            </a:prstGeom>
          </p:spPr>
          <p:txBody>
            <a:bodyPr lIns="0" tIns="0" rIns="0" bIns="0" rtlCol="0" anchor="t">
              <a:spAutoFit/>
            </a:bodyPr>
            <a:lstStyle/>
            <a:p>
              <a:pPr algn="ctr" rtl="1">
                <a:lnSpc>
                  <a:spcPts val="3350"/>
                </a:lnSpc>
              </a:pPr>
              <a:r>
                <a:rPr lang="ar-EG" sz="2577">
                  <a:solidFill>
                    <a:srgbClr val="000000"/>
                  </a:solidFill>
                  <a:latin typeface="Montserrat"/>
                  <a:ea typeface="Montserrat"/>
                  <a:cs typeface="Montserrat"/>
                  <a:sym typeface="Montserrat"/>
                  <a:rtl/>
                </a:rPr>
                <a:t>بنظام المجموعات في الأدوار التمهيدية</a:t>
              </a:r>
            </a:p>
            <a:p>
              <a:pPr algn="ctr" rtl="1">
                <a:lnSpc>
                  <a:spcPts val="3350"/>
                </a:lnSpc>
              </a:pPr>
              <a:r>
                <a:rPr lang="ar-EG" sz="2577">
                  <a:solidFill>
                    <a:srgbClr val="000000"/>
                  </a:solidFill>
                  <a:latin typeface="Montserrat"/>
                  <a:ea typeface="Montserrat"/>
                  <a:cs typeface="Montserrat"/>
                  <a:sym typeface="Montserrat"/>
                  <a:rtl/>
                </a:rPr>
                <a:t>ونظام خروج المغلوب في الأدوار النهائية</a:t>
              </a:r>
            </a:p>
          </p:txBody>
        </p:sp>
      </p:grpSp>
      <p:grpSp>
        <p:nvGrpSpPr>
          <p:cNvPr id="14" name="Group 14"/>
          <p:cNvGrpSpPr/>
          <p:nvPr/>
        </p:nvGrpSpPr>
        <p:grpSpPr>
          <a:xfrm>
            <a:off x="15228719" y="3462423"/>
            <a:ext cx="1900696" cy="981470"/>
            <a:chOff x="0" y="0"/>
            <a:chExt cx="2534261" cy="1308627"/>
          </a:xfrm>
        </p:grpSpPr>
        <p:grpSp>
          <p:nvGrpSpPr>
            <p:cNvPr id="15" name="Group 15"/>
            <p:cNvGrpSpPr/>
            <p:nvPr/>
          </p:nvGrpSpPr>
          <p:grpSpPr>
            <a:xfrm>
              <a:off x="0" y="0"/>
              <a:ext cx="2534261" cy="1308627"/>
              <a:chOff x="0" y="0"/>
              <a:chExt cx="5316398" cy="1892629"/>
            </a:xfrm>
          </p:grpSpPr>
          <p:sp>
            <p:nvSpPr>
              <p:cNvPr id="16" name="Freeform 16"/>
              <p:cNvSpPr/>
              <p:nvPr/>
            </p:nvSpPr>
            <p:spPr>
              <a:xfrm flipH="1">
                <a:off x="0" y="0"/>
                <a:ext cx="5316398" cy="1892629"/>
              </a:xfrm>
              <a:custGeom>
                <a:avLst/>
                <a:gdLst/>
                <a:ahLst/>
                <a:cxnLst/>
                <a:rect l="l" t="t" r="r" b="b"/>
                <a:pathLst>
                  <a:path w="5316398" h="1892629">
                    <a:moveTo>
                      <a:pt x="0" y="946315"/>
                    </a:moveTo>
                    <a:cubicBezTo>
                      <a:pt x="0" y="1464131"/>
                      <a:pt x="428371" y="1892629"/>
                      <a:pt x="956945" y="1892629"/>
                    </a:cubicBezTo>
                    <a:lnTo>
                      <a:pt x="4359453" y="1892629"/>
                    </a:lnTo>
                    <a:cubicBezTo>
                      <a:pt x="4888027" y="1892629"/>
                      <a:pt x="5316398" y="1464131"/>
                      <a:pt x="5316398" y="946315"/>
                    </a:cubicBezTo>
                    <a:cubicBezTo>
                      <a:pt x="5316398" y="428371"/>
                      <a:pt x="4888027" y="0"/>
                      <a:pt x="4359453" y="0"/>
                    </a:cubicBezTo>
                    <a:lnTo>
                      <a:pt x="956945" y="0"/>
                    </a:lnTo>
                    <a:cubicBezTo>
                      <a:pt x="428498" y="0"/>
                      <a:pt x="0" y="428371"/>
                      <a:pt x="0" y="946315"/>
                    </a:cubicBezTo>
                    <a:close/>
                  </a:path>
                </a:pathLst>
              </a:custGeom>
              <a:solidFill>
                <a:srgbClr val="FFFFFF"/>
              </a:solidFill>
            </p:spPr>
            <p:txBody>
              <a:bodyPr/>
              <a:lstStyle/>
              <a:p>
                <a:endParaRPr lang="en-US"/>
              </a:p>
            </p:txBody>
          </p:sp>
        </p:grpSp>
        <p:sp>
          <p:nvSpPr>
            <p:cNvPr id="17" name="TextBox 17"/>
            <p:cNvSpPr txBox="1"/>
            <p:nvPr/>
          </p:nvSpPr>
          <p:spPr>
            <a:xfrm>
              <a:off x="191443" y="293749"/>
              <a:ext cx="2151376" cy="692519"/>
            </a:xfrm>
            <a:prstGeom prst="rect">
              <a:avLst/>
            </a:prstGeom>
          </p:spPr>
          <p:txBody>
            <a:bodyPr lIns="0" tIns="0" rIns="0" bIns="0" rtlCol="0" anchor="t">
              <a:spAutoFit/>
            </a:bodyPr>
            <a:lstStyle/>
            <a:p>
              <a:pPr algn="ctr">
                <a:lnSpc>
                  <a:spcPts val="4339"/>
                </a:lnSpc>
              </a:pPr>
              <a:r>
                <a:rPr lang="en-US" sz="3337">
                  <a:solidFill>
                    <a:srgbClr val="000000"/>
                  </a:solidFill>
                  <a:latin typeface="Montserrat"/>
                  <a:ea typeface="Montserrat"/>
                  <a:cs typeface="Montserrat"/>
                  <a:sym typeface="Montserrat"/>
                </a:rPr>
                <a:t>1</a:t>
              </a:r>
            </a:p>
          </p:txBody>
        </p:sp>
      </p:grpSp>
      <p:grpSp>
        <p:nvGrpSpPr>
          <p:cNvPr id="18" name="Group 18"/>
          <p:cNvGrpSpPr/>
          <p:nvPr/>
        </p:nvGrpSpPr>
        <p:grpSpPr>
          <a:xfrm>
            <a:off x="15228719" y="4547725"/>
            <a:ext cx="1900696" cy="981470"/>
            <a:chOff x="0" y="0"/>
            <a:chExt cx="2534261" cy="1308627"/>
          </a:xfrm>
        </p:grpSpPr>
        <p:grpSp>
          <p:nvGrpSpPr>
            <p:cNvPr id="19" name="Group 19"/>
            <p:cNvGrpSpPr/>
            <p:nvPr/>
          </p:nvGrpSpPr>
          <p:grpSpPr>
            <a:xfrm>
              <a:off x="0" y="0"/>
              <a:ext cx="2534261" cy="1308627"/>
              <a:chOff x="0" y="0"/>
              <a:chExt cx="5316398" cy="1892629"/>
            </a:xfrm>
          </p:grpSpPr>
          <p:sp>
            <p:nvSpPr>
              <p:cNvPr id="20" name="Freeform 20"/>
              <p:cNvSpPr/>
              <p:nvPr/>
            </p:nvSpPr>
            <p:spPr>
              <a:xfrm flipH="1">
                <a:off x="0" y="0"/>
                <a:ext cx="5316398" cy="1892629"/>
              </a:xfrm>
              <a:custGeom>
                <a:avLst/>
                <a:gdLst/>
                <a:ahLst/>
                <a:cxnLst/>
                <a:rect l="l" t="t" r="r" b="b"/>
                <a:pathLst>
                  <a:path w="5316398" h="1892629">
                    <a:moveTo>
                      <a:pt x="0" y="946315"/>
                    </a:moveTo>
                    <a:cubicBezTo>
                      <a:pt x="0" y="1464131"/>
                      <a:pt x="428371" y="1892629"/>
                      <a:pt x="956945" y="1892629"/>
                    </a:cubicBezTo>
                    <a:lnTo>
                      <a:pt x="4359453" y="1892629"/>
                    </a:lnTo>
                    <a:cubicBezTo>
                      <a:pt x="4888027" y="1892629"/>
                      <a:pt x="5316398" y="1464131"/>
                      <a:pt x="5316398" y="946315"/>
                    </a:cubicBezTo>
                    <a:cubicBezTo>
                      <a:pt x="5316398" y="428371"/>
                      <a:pt x="4888027" y="0"/>
                      <a:pt x="4359453" y="0"/>
                    </a:cubicBezTo>
                    <a:lnTo>
                      <a:pt x="956945" y="0"/>
                    </a:lnTo>
                    <a:cubicBezTo>
                      <a:pt x="428498" y="0"/>
                      <a:pt x="0" y="428371"/>
                      <a:pt x="0" y="946315"/>
                    </a:cubicBezTo>
                    <a:close/>
                  </a:path>
                </a:pathLst>
              </a:custGeom>
              <a:solidFill>
                <a:srgbClr val="FFFFFF"/>
              </a:solidFill>
            </p:spPr>
            <p:txBody>
              <a:bodyPr/>
              <a:lstStyle/>
              <a:p>
                <a:endParaRPr lang="en-US"/>
              </a:p>
            </p:txBody>
          </p:sp>
        </p:grpSp>
        <p:sp>
          <p:nvSpPr>
            <p:cNvPr id="21" name="TextBox 21"/>
            <p:cNvSpPr txBox="1"/>
            <p:nvPr/>
          </p:nvSpPr>
          <p:spPr>
            <a:xfrm>
              <a:off x="191443" y="293749"/>
              <a:ext cx="2151376" cy="692519"/>
            </a:xfrm>
            <a:prstGeom prst="rect">
              <a:avLst/>
            </a:prstGeom>
          </p:spPr>
          <p:txBody>
            <a:bodyPr lIns="0" tIns="0" rIns="0" bIns="0" rtlCol="0" anchor="t">
              <a:spAutoFit/>
            </a:bodyPr>
            <a:lstStyle/>
            <a:p>
              <a:pPr algn="ctr">
                <a:lnSpc>
                  <a:spcPts val="4339"/>
                </a:lnSpc>
              </a:pPr>
              <a:r>
                <a:rPr lang="en-US" sz="3337">
                  <a:solidFill>
                    <a:srgbClr val="000000"/>
                  </a:solidFill>
                  <a:latin typeface="Montserrat"/>
                  <a:ea typeface="Montserrat"/>
                  <a:cs typeface="Montserrat"/>
                  <a:sym typeface="Montserrat"/>
                </a:rPr>
                <a:t>2</a:t>
              </a:r>
            </a:p>
          </p:txBody>
        </p:sp>
      </p:grpSp>
      <p:grpSp>
        <p:nvGrpSpPr>
          <p:cNvPr id="22" name="Group 22"/>
          <p:cNvGrpSpPr/>
          <p:nvPr/>
        </p:nvGrpSpPr>
        <p:grpSpPr>
          <a:xfrm>
            <a:off x="15228719" y="5359795"/>
            <a:ext cx="1900696" cy="981470"/>
            <a:chOff x="0" y="0"/>
            <a:chExt cx="2534261" cy="1308627"/>
          </a:xfrm>
        </p:grpSpPr>
        <p:grpSp>
          <p:nvGrpSpPr>
            <p:cNvPr id="23" name="Group 23"/>
            <p:cNvGrpSpPr/>
            <p:nvPr/>
          </p:nvGrpSpPr>
          <p:grpSpPr>
            <a:xfrm>
              <a:off x="0" y="0"/>
              <a:ext cx="2534261" cy="1308627"/>
              <a:chOff x="0" y="0"/>
              <a:chExt cx="5316398" cy="1892629"/>
            </a:xfrm>
          </p:grpSpPr>
          <p:sp>
            <p:nvSpPr>
              <p:cNvPr id="24" name="Freeform 24"/>
              <p:cNvSpPr/>
              <p:nvPr/>
            </p:nvSpPr>
            <p:spPr>
              <a:xfrm flipH="1">
                <a:off x="0" y="0"/>
                <a:ext cx="5316398" cy="1892629"/>
              </a:xfrm>
              <a:custGeom>
                <a:avLst/>
                <a:gdLst/>
                <a:ahLst/>
                <a:cxnLst/>
                <a:rect l="l" t="t" r="r" b="b"/>
                <a:pathLst>
                  <a:path w="5316398" h="1892629">
                    <a:moveTo>
                      <a:pt x="0" y="946315"/>
                    </a:moveTo>
                    <a:cubicBezTo>
                      <a:pt x="0" y="1464131"/>
                      <a:pt x="428371" y="1892629"/>
                      <a:pt x="956945" y="1892629"/>
                    </a:cubicBezTo>
                    <a:lnTo>
                      <a:pt x="4359453" y="1892629"/>
                    </a:lnTo>
                    <a:cubicBezTo>
                      <a:pt x="4888027" y="1892629"/>
                      <a:pt x="5316398" y="1464131"/>
                      <a:pt x="5316398" y="946315"/>
                    </a:cubicBezTo>
                    <a:cubicBezTo>
                      <a:pt x="5316398" y="428371"/>
                      <a:pt x="4888027" y="0"/>
                      <a:pt x="4359453" y="0"/>
                    </a:cubicBezTo>
                    <a:lnTo>
                      <a:pt x="956945" y="0"/>
                    </a:lnTo>
                    <a:cubicBezTo>
                      <a:pt x="428498" y="0"/>
                      <a:pt x="0" y="428371"/>
                      <a:pt x="0" y="946315"/>
                    </a:cubicBezTo>
                    <a:close/>
                  </a:path>
                </a:pathLst>
              </a:custGeom>
              <a:solidFill>
                <a:srgbClr val="FFFFFF"/>
              </a:solidFill>
            </p:spPr>
            <p:txBody>
              <a:bodyPr/>
              <a:lstStyle/>
              <a:p>
                <a:endParaRPr lang="en-US"/>
              </a:p>
            </p:txBody>
          </p:sp>
        </p:grpSp>
        <p:sp>
          <p:nvSpPr>
            <p:cNvPr id="25" name="TextBox 25"/>
            <p:cNvSpPr txBox="1"/>
            <p:nvPr/>
          </p:nvSpPr>
          <p:spPr>
            <a:xfrm>
              <a:off x="191443" y="293749"/>
              <a:ext cx="2151376" cy="692519"/>
            </a:xfrm>
            <a:prstGeom prst="rect">
              <a:avLst/>
            </a:prstGeom>
          </p:spPr>
          <p:txBody>
            <a:bodyPr lIns="0" tIns="0" rIns="0" bIns="0" rtlCol="0" anchor="t">
              <a:spAutoFit/>
            </a:bodyPr>
            <a:lstStyle/>
            <a:p>
              <a:pPr algn="ctr">
                <a:lnSpc>
                  <a:spcPts val="4339"/>
                </a:lnSpc>
              </a:pPr>
              <a:r>
                <a:rPr lang="en-US" sz="3337">
                  <a:solidFill>
                    <a:srgbClr val="000000"/>
                  </a:solidFill>
                  <a:latin typeface="Montserrat"/>
                  <a:ea typeface="Montserrat"/>
                  <a:cs typeface="Montserrat"/>
                  <a:sym typeface="Montserrat"/>
                </a:rPr>
                <a:t>3</a:t>
              </a:r>
            </a:p>
          </p:txBody>
        </p:sp>
      </p:grpSp>
      <p:grpSp>
        <p:nvGrpSpPr>
          <p:cNvPr id="26" name="Group 26"/>
          <p:cNvGrpSpPr/>
          <p:nvPr/>
        </p:nvGrpSpPr>
        <p:grpSpPr>
          <a:xfrm>
            <a:off x="2147454" y="2533416"/>
            <a:ext cx="12685662" cy="749723"/>
            <a:chOff x="0" y="0"/>
            <a:chExt cx="16914216" cy="999631"/>
          </a:xfrm>
        </p:grpSpPr>
        <p:grpSp>
          <p:nvGrpSpPr>
            <p:cNvPr id="27" name="Group 27"/>
            <p:cNvGrpSpPr/>
            <p:nvPr/>
          </p:nvGrpSpPr>
          <p:grpSpPr>
            <a:xfrm>
              <a:off x="0" y="0"/>
              <a:ext cx="16914216" cy="999631"/>
              <a:chOff x="0" y="0"/>
              <a:chExt cx="32024169" cy="1892629"/>
            </a:xfrm>
          </p:grpSpPr>
          <p:sp>
            <p:nvSpPr>
              <p:cNvPr id="28" name="Freeform 28"/>
              <p:cNvSpPr/>
              <p:nvPr/>
            </p:nvSpPr>
            <p:spPr>
              <a:xfrm flipH="1">
                <a:off x="0" y="0"/>
                <a:ext cx="32024169" cy="1892629"/>
              </a:xfrm>
              <a:custGeom>
                <a:avLst/>
                <a:gdLst/>
                <a:ahLst/>
                <a:cxnLst/>
                <a:rect l="l" t="t" r="r" b="b"/>
                <a:pathLst>
                  <a:path w="32024169" h="1892629">
                    <a:moveTo>
                      <a:pt x="0" y="946315"/>
                    </a:moveTo>
                    <a:cubicBezTo>
                      <a:pt x="0" y="1464131"/>
                      <a:pt x="428371" y="1892629"/>
                      <a:pt x="956946" y="1892629"/>
                    </a:cubicBezTo>
                    <a:lnTo>
                      <a:pt x="31067224" y="1892629"/>
                    </a:lnTo>
                    <a:cubicBezTo>
                      <a:pt x="31595798" y="1892629"/>
                      <a:pt x="32024169" y="1464131"/>
                      <a:pt x="32024169" y="946315"/>
                    </a:cubicBezTo>
                    <a:cubicBezTo>
                      <a:pt x="32024169" y="428371"/>
                      <a:pt x="31595798" y="0"/>
                      <a:pt x="31067224" y="0"/>
                    </a:cubicBezTo>
                    <a:lnTo>
                      <a:pt x="956946" y="0"/>
                    </a:lnTo>
                    <a:cubicBezTo>
                      <a:pt x="428498" y="0"/>
                      <a:pt x="0" y="428371"/>
                      <a:pt x="0" y="946315"/>
                    </a:cubicBezTo>
                    <a:close/>
                  </a:path>
                </a:pathLst>
              </a:custGeom>
              <a:solidFill>
                <a:srgbClr val="FFFFFF"/>
              </a:solidFill>
            </p:spPr>
            <p:txBody>
              <a:bodyPr/>
              <a:lstStyle/>
              <a:p>
                <a:endParaRPr lang="en-US"/>
              </a:p>
            </p:txBody>
          </p:sp>
        </p:grpSp>
        <p:sp>
          <p:nvSpPr>
            <p:cNvPr id="29" name="TextBox 29"/>
            <p:cNvSpPr txBox="1"/>
            <p:nvPr/>
          </p:nvSpPr>
          <p:spPr>
            <a:xfrm>
              <a:off x="1277729" y="217641"/>
              <a:ext cx="14358757" cy="535747"/>
            </a:xfrm>
            <a:prstGeom prst="rect">
              <a:avLst/>
            </a:prstGeom>
          </p:spPr>
          <p:txBody>
            <a:bodyPr lIns="0" tIns="0" rIns="0" bIns="0" rtlCol="0" anchor="t">
              <a:spAutoFit/>
            </a:bodyPr>
            <a:lstStyle/>
            <a:p>
              <a:pPr algn="ctr" rtl="1">
                <a:lnSpc>
                  <a:spcPts val="3314"/>
                </a:lnSpc>
              </a:pPr>
              <a:r>
                <a:rPr lang="ar-EG" sz="2549">
                  <a:solidFill>
                    <a:srgbClr val="000000"/>
                  </a:solidFill>
                  <a:latin typeface="Montserrat"/>
                  <a:ea typeface="Montserrat"/>
                  <a:cs typeface="Montserrat"/>
                  <a:sym typeface="Montserrat"/>
                  <a:rtl/>
                </a:rPr>
                <a:t>القوانين والأنظمة</a:t>
              </a:r>
            </a:p>
          </p:txBody>
        </p:sp>
      </p:grpSp>
      <p:grpSp>
        <p:nvGrpSpPr>
          <p:cNvPr id="30" name="Group 30"/>
          <p:cNvGrpSpPr/>
          <p:nvPr/>
        </p:nvGrpSpPr>
        <p:grpSpPr>
          <a:xfrm>
            <a:off x="11123778" y="5498476"/>
            <a:ext cx="3744472" cy="734157"/>
            <a:chOff x="0" y="0"/>
            <a:chExt cx="4992630" cy="978876"/>
          </a:xfrm>
        </p:grpSpPr>
        <p:grpSp>
          <p:nvGrpSpPr>
            <p:cNvPr id="31" name="Group 31"/>
            <p:cNvGrpSpPr/>
            <p:nvPr/>
          </p:nvGrpSpPr>
          <p:grpSpPr>
            <a:xfrm>
              <a:off x="0" y="0"/>
              <a:ext cx="4992630" cy="978876"/>
              <a:chOff x="0" y="0"/>
              <a:chExt cx="9452689" cy="1853333"/>
            </a:xfrm>
          </p:grpSpPr>
          <p:sp>
            <p:nvSpPr>
              <p:cNvPr id="32" name="Freeform 32"/>
              <p:cNvSpPr/>
              <p:nvPr/>
            </p:nvSpPr>
            <p:spPr>
              <a:xfrm flipH="1">
                <a:off x="0" y="0"/>
                <a:ext cx="9452689" cy="1853333"/>
              </a:xfrm>
              <a:custGeom>
                <a:avLst/>
                <a:gdLst/>
                <a:ahLst/>
                <a:cxnLst/>
                <a:rect l="l" t="t" r="r" b="b"/>
                <a:pathLst>
                  <a:path w="9452689" h="1853333">
                    <a:moveTo>
                      <a:pt x="0" y="926666"/>
                    </a:moveTo>
                    <a:cubicBezTo>
                      <a:pt x="0" y="1424835"/>
                      <a:pt x="428372" y="1853333"/>
                      <a:pt x="956945" y="1853333"/>
                    </a:cubicBezTo>
                    <a:lnTo>
                      <a:pt x="8495744" y="1853333"/>
                    </a:lnTo>
                    <a:cubicBezTo>
                      <a:pt x="9024318" y="1853333"/>
                      <a:pt x="9452689" y="1424835"/>
                      <a:pt x="9452689" y="926666"/>
                    </a:cubicBezTo>
                    <a:cubicBezTo>
                      <a:pt x="9452689" y="428371"/>
                      <a:pt x="9024318" y="0"/>
                      <a:pt x="849574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3" name="TextBox 33"/>
            <p:cNvSpPr txBox="1"/>
            <p:nvPr/>
          </p:nvSpPr>
          <p:spPr>
            <a:xfrm>
              <a:off x="377152" y="227166"/>
              <a:ext cx="4238326" cy="505467"/>
            </a:xfrm>
            <a:prstGeom prst="rect">
              <a:avLst/>
            </a:prstGeom>
          </p:spPr>
          <p:txBody>
            <a:bodyPr lIns="0" tIns="0" rIns="0" bIns="0" rtlCol="0" anchor="t">
              <a:spAutoFit/>
            </a:bodyPr>
            <a:lstStyle/>
            <a:p>
              <a:pPr algn="ctr" rtl="1">
                <a:lnSpc>
                  <a:spcPts val="3116"/>
                </a:lnSpc>
              </a:pPr>
              <a:r>
                <a:rPr lang="ar-EG" sz="2397">
                  <a:solidFill>
                    <a:srgbClr val="000000"/>
                  </a:solidFill>
                  <a:latin typeface="Montserrat"/>
                  <a:ea typeface="Montserrat"/>
                  <a:cs typeface="Montserrat"/>
                  <a:sym typeface="Montserrat"/>
                  <a:rtl/>
                </a:rPr>
                <a:t>مساحة ملعب البطولة </a:t>
              </a:r>
            </a:p>
          </p:txBody>
        </p:sp>
      </p:grpSp>
      <p:grpSp>
        <p:nvGrpSpPr>
          <p:cNvPr id="34" name="Group 34"/>
          <p:cNvGrpSpPr/>
          <p:nvPr/>
        </p:nvGrpSpPr>
        <p:grpSpPr>
          <a:xfrm>
            <a:off x="6571294" y="5498476"/>
            <a:ext cx="4227904" cy="734157"/>
            <a:chOff x="0" y="0"/>
            <a:chExt cx="10673084" cy="1853333"/>
          </a:xfrm>
        </p:grpSpPr>
        <p:sp>
          <p:nvSpPr>
            <p:cNvPr id="35" name="Freeform 35"/>
            <p:cNvSpPr/>
            <p:nvPr/>
          </p:nvSpPr>
          <p:spPr>
            <a:xfrm flipH="1">
              <a:off x="0" y="0"/>
              <a:ext cx="10673083" cy="1853333"/>
            </a:xfrm>
            <a:custGeom>
              <a:avLst/>
              <a:gdLst/>
              <a:ahLst/>
              <a:cxnLst/>
              <a:rect l="l" t="t" r="r" b="b"/>
              <a:pathLst>
                <a:path w="10673083" h="1853333">
                  <a:moveTo>
                    <a:pt x="0" y="926667"/>
                  </a:moveTo>
                  <a:cubicBezTo>
                    <a:pt x="0" y="1424835"/>
                    <a:pt x="428371" y="1853333"/>
                    <a:pt x="956945" y="1853333"/>
                  </a:cubicBezTo>
                  <a:lnTo>
                    <a:pt x="9716138" y="1853333"/>
                  </a:lnTo>
                  <a:cubicBezTo>
                    <a:pt x="10244712" y="1853333"/>
                    <a:pt x="10673083" y="1424835"/>
                    <a:pt x="10673083" y="926667"/>
                  </a:cubicBezTo>
                  <a:cubicBezTo>
                    <a:pt x="10673083" y="428371"/>
                    <a:pt x="10244712" y="0"/>
                    <a:pt x="9716138" y="0"/>
                  </a:cubicBezTo>
                  <a:lnTo>
                    <a:pt x="956945" y="0"/>
                  </a:lnTo>
                  <a:cubicBezTo>
                    <a:pt x="428498" y="0"/>
                    <a:pt x="0" y="428371"/>
                    <a:pt x="0" y="926667"/>
                  </a:cubicBezTo>
                  <a:close/>
                </a:path>
              </a:pathLst>
            </a:custGeom>
            <a:solidFill>
              <a:srgbClr val="FFFFFF"/>
            </a:solidFill>
          </p:spPr>
          <p:txBody>
            <a:bodyPr/>
            <a:lstStyle/>
            <a:p>
              <a:endParaRPr lang="en-US"/>
            </a:p>
          </p:txBody>
        </p:sp>
      </p:grpSp>
      <p:sp>
        <p:nvSpPr>
          <p:cNvPr id="36" name="TextBox 36"/>
          <p:cNvSpPr txBox="1"/>
          <p:nvPr/>
        </p:nvSpPr>
        <p:spPr>
          <a:xfrm>
            <a:off x="6420625" y="5588519"/>
            <a:ext cx="4828833" cy="585153"/>
          </a:xfrm>
          <a:prstGeom prst="rect">
            <a:avLst/>
          </a:prstGeom>
        </p:spPr>
        <p:txBody>
          <a:bodyPr lIns="0" tIns="0" rIns="0" bIns="0" rtlCol="0" anchor="t">
            <a:spAutoFit/>
          </a:bodyPr>
          <a:lstStyle/>
          <a:p>
            <a:pPr algn="ctr" rtl="1">
              <a:lnSpc>
                <a:spcPts val="2274"/>
              </a:lnSpc>
            </a:pPr>
            <a:r>
              <a:rPr lang="ar-EG" sz="2297">
                <a:solidFill>
                  <a:srgbClr val="000000"/>
                </a:solidFill>
                <a:latin typeface="Montserrat"/>
                <a:ea typeface="Montserrat"/>
                <a:cs typeface="Montserrat"/>
                <a:sym typeface="Montserrat"/>
                <a:rtl/>
              </a:rPr>
              <a:t>فئة </a:t>
            </a:r>
            <a:r>
              <a:rPr lang="en-US" sz="2297">
                <a:solidFill>
                  <a:srgbClr val="000000"/>
                </a:solidFill>
                <a:latin typeface="Montserrat"/>
                <a:ea typeface="Montserrat"/>
                <a:cs typeface="Montserrat"/>
                <a:sym typeface="Montserrat"/>
              </a:rPr>
              <a:t>14</a:t>
            </a:r>
            <a:r>
              <a:rPr lang="ar-EG" sz="2297">
                <a:solidFill>
                  <a:srgbClr val="000000"/>
                </a:solidFill>
                <a:latin typeface="Montserrat"/>
                <a:ea typeface="Montserrat"/>
                <a:cs typeface="Montserrat"/>
                <a:sym typeface="Montserrat"/>
                <a:rtl/>
              </a:rPr>
              <a:t>+</a:t>
            </a:r>
            <a:r>
              <a:rPr lang="en-US" sz="2297">
                <a:solidFill>
                  <a:srgbClr val="000000"/>
                </a:solidFill>
                <a:latin typeface="Montserrat"/>
                <a:ea typeface="Montserrat"/>
                <a:cs typeface="Montserrat"/>
                <a:sym typeface="Montserrat"/>
              </a:rPr>
              <a:t>16</a:t>
            </a:r>
            <a:r>
              <a:rPr lang="ar-EG" sz="2297">
                <a:solidFill>
                  <a:srgbClr val="000000"/>
                </a:solidFill>
                <a:latin typeface="Montserrat"/>
                <a:ea typeface="Montserrat"/>
                <a:cs typeface="Montserrat"/>
                <a:sym typeface="Montserrat"/>
                <a:rtl/>
              </a:rPr>
              <a:t>سنة</a:t>
            </a:r>
          </a:p>
          <a:p>
            <a:pPr algn="ctr" rtl="1">
              <a:lnSpc>
                <a:spcPts val="2274"/>
              </a:lnSpc>
            </a:pPr>
            <a:r>
              <a:rPr lang="ar-EG" sz="2297">
                <a:solidFill>
                  <a:srgbClr val="000000"/>
                </a:solidFill>
                <a:latin typeface="Montserrat"/>
                <a:ea typeface="Montserrat"/>
                <a:cs typeface="Montserrat"/>
                <a:sym typeface="Montserrat"/>
                <a:rtl/>
              </a:rPr>
              <a:t> الطول </a:t>
            </a:r>
            <a:r>
              <a:rPr lang="en-US" sz="2297">
                <a:solidFill>
                  <a:srgbClr val="000000"/>
                </a:solidFill>
                <a:latin typeface="Montserrat"/>
                <a:ea typeface="Montserrat"/>
                <a:cs typeface="Montserrat"/>
                <a:sym typeface="Montserrat"/>
              </a:rPr>
              <a:t>65</a:t>
            </a:r>
            <a:r>
              <a:rPr lang="ar-EG" sz="2297">
                <a:solidFill>
                  <a:srgbClr val="000000"/>
                </a:solidFill>
                <a:latin typeface="Montserrat"/>
                <a:ea typeface="Montserrat"/>
                <a:cs typeface="Montserrat"/>
                <a:sym typeface="Montserrat"/>
                <a:rtl/>
              </a:rPr>
              <a:t>م - العرض </a:t>
            </a:r>
            <a:r>
              <a:rPr lang="en-US" sz="2297">
                <a:solidFill>
                  <a:srgbClr val="000000"/>
                </a:solidFill>
                <a:latin typeface="Montserrat"/>
                <a:ea typeface="Montserrat"/>
                <a:cs typeface="Montserrat"/>
                <a:sym typeface="Montserrat"/>
              </a:rPr>
              <a:t>36</a:t>
            </a:r>
            <a:r>
              <a:rPr lang="ar-EG" sz="2297">
                <a:solidFill>
                  <a:srgbClr val="000000"/>
                </a:solidFill>
                <a:latin typeface="Montserrat"/>
                <a:ea typeface="Montserrat"/>
                <a:cs typeface="Montserrat"/>
                <a:sym typeface="Montserrat"/>
                <a:rtl/>
              </a:rPr>
              <a:t>م</a:t>
            </a:r>
          </a:p>
        </p:txBody>
      </p:sp>
      <p:grpSp>
        <p:nvGrpSpPr>
          <p:cNvPr id="37" name="Group 37"/>
          <p:cNvGrpSpPr/>
          <p:nvPr/>
        </p:nvGrpSpPr>
        <p:grpSpPr>
          <a:xfrm>
            <a:off x="2147454" y="5489692"/>
            <a:ext cx="4334656" cy="764194"/>
            <a:chOff x="0" y="0"/>
            <a:chExt cx="10942571" cy="1929161"/>
          </a:xfrm>
        </p:grpSpPr>
        <p:sp>
          <p:nvSpPr>
            <p:cNvPr id="38" name="Freeform 38"/>
            <p:cNvSpPr/>
            <p:nvPr/>
          </p:nvSpPr>
          <p:spPr>
            <a:xfrm flipH="1">
              <a:off x="0" y="0"/>
              <a:ext cx="10942572" cy="1929161"/>
            </a:xfrm>
            <a:custGeom>
              <a:avLst/>
              <a:gdLst/>
              <a:ahLst/>
              <a:cxnLst/>
              <a:rect l="l" t="t" r="r" b="b"/>
              <a:pathLst>
                <a:path w="10942572" h="1929161">
                  <a:moveTo>
                    <a:pt x="0" y="964581"/>
                  </a:moveTo>
                  <a:cubicBezTo>
                    <a:pt x="0" y="1500663"/>
                    <a:pt x="428372" y="1929161"/>
                    <a:pt x="956945" y="1929161"/>
                  </a:cubicBezTo>
                  <a:lnTo>
                    <a:pt x="9985627" y="1929161"/>
                  </a:lnTo>
                  <a:cubicBezTo>
                    <a:pt x="10514201" y="1929161"/>
                    <a:pt x="10942572" y="1500663"/>
                    <a:pt x="10942572" y="964581"/>
                  </a:cubicBezTo>
                  <a:cubicBezTo>
                    <a:pt x="10942572" y="428371"/>
                    <a:pt x="10514201" y="0"/>
                    <a:pt x="9985627" y="0"/>
                  </a:cubicBezTo>
                  <a:lnTo>
                    <a:pt x="956945" y="0"/>
                  </a:lnTo>
                  <a:cubicBezTo>
                    <a:pt x="428498" y="0"/>
                    <a:pt x="0" y="428371"/>
                    <a:pt x="0" y="964581"/>
                  </a:cubicBezTo>
                  <a:close/>
                </a:path>
              </a:pathLst>
            </a:custGeom>
            <a:solidFill>
              <a:srgbClr val="FFFFFF"/>
            </a:solidFill>
          </p:spPr>
          <p:txBody>
            <a:bodyPr/>
            <a:lstStyle/>
            <a:p>
              <a:endParaRPr lang="en-US"/>
            </a:p>
          </p:txBody>
        </p:sp>
      </p:grpSp>
      <p:sp>
        <p:nvSpPr>
          <p:cNvPr id="39" name="TextBox 39"/>
          <p:cNvSpPr txBox="1"/>
          <p:nvPr/>
        </p:nvSpPr>
        <p:spPr>
          <a:xfrm>
            <a:off x="1678254" y="5588519"/>
            <a:ext cx="5163517" cy="585153"/>
          </a:xfrm>
          <a:prstGeom prst="rect">
            <a:avLst/>
          </a:prstGeom>
        </p:spPr>
        <p:txBody>
          <a:bodyPr lIns="0" tIns="0" rIns="0" bIns="0" rtlCol="0" anchor="t">
            <a:spAutoFit/>
          </a:bodyPr>
          <a:lstStyle/>
          <a:p>
            <a:pPr marL="0" lvl="0" indent="0" algn="ctr" rtl="1">
              <a:lnSpc>
                <a:spcPts val="2274"/>
              </a:lnSpc>
              <a:spcBef>
                <a:spcPct val="0"/>
              </a:spcBef>
            </a:pPr>
            <a:r>
              <a:rPr lang="ar-EG" sz="2297" u="none" strike="noStrike">
                <a:solidFill>
                  <a:srgbClr val="000000"/>
                </a:solidFill>
                <a:latin typeface="Montserrat"/>
                <a:ea typeface="Montserrat"/>
                <a:cs typeface="Montserrat"/>
                <a:sym typeface="Montserrat"/>
                <a:rtl/>
              </a:rPr>
              <a:t>فئة </a:t>
            </a:r>
            <a:r>
              <a:rPr lang="en-US" sz="2297" u="none" strike="noStrike">
                <a:solidFill>
                  <a:srgbClr val="000000"/>
                </a:solidFill>
                <a:latin typeface="Montserrat"/>
                <a:ea typeface="Montserrat"/>
                <a:cs typeface="Montserrat"/>
                <a:sym typeface="Montserrat"/>
              </a:rPr>
              <a:t>12</a:t>
            </a:r>
            <a:r>
              <a:rPr lang="ar-EG" sz="2297" u="none" strike="noStrike">
                <a:solidFill>
                  <a:srgbClr val="000000"/>
                </a:solidFill>
                <a:latin typeface="Montserrat"/>
                <a:ea typeface="Montserrat"/>
                <a:cs typeface="Montserrat"/>
                <a:sym typeface="Montserrat"/>
                <a:rtl/>
              </a:rPr>
              <a:t> سنة</a:t>
            </a:r>
          </a:p>
          <a:p>
            <a:pPr marL="0" lvl="0" indent="0" algn="ctr" rtl="1">
              <a:lnSpc>
                <a:spcPts val="2274"/>
              </a:lnSpc>
              <a:spcBef>
                <a:spcPct val="0"/>
              </a:spcBef>
            </a:pPr>
            <a:r>
              <a:rPr lang="ar-EG" sz="2297" u="none" strike="noStrike">
                <a:solidFill>
                  <a:srgbClr val="000000"/>
                </a:solidFill>
                <a:latin typeface="Montserrat"/>
                <a:ea typeface="Montserrat"/>
                <a:cs typeface="Montserrat"/>
                <a:sym typeface="Montserrat"/>
                <a:rtl/>
              </a:rPr>
              <a:t> الطول </a:t>
            </a:r>
            <a:r>
              <a:rPr lang="en-US" sz="2297" u="none" strike="noStrike">
                <a:solidFill>
                  <a:srgbClr val="000000"/>
                </a:solidFill>
                <a:latin typeface="Montserrat"/>
                <a:ea typeface="Montserrat"/>
                <a:cs typeface="Montserrat"/>
                <a:sym typeface="Montserrat"/>
              </a:rPr>
              <a:t>43</a:t>
            </a:r>
            <a:r>
              <a:rPr lang="ar-EG" sz="2297" u="none" strike="noStrike">
                <a:solidFill>
                  <a:srgbClr val="000000"/>
                </a:solidFill>
                <a:latin typeface="Montserrat"/>
                <a:ea typeface="Montserrat"/>
                <a:cs typeface="Montserrat"/>
                <a:sym typeface="Montserrat"/>
                <a:rtl/>
              </a:rPr>
              <a:t>م - العرض </a:t>
            </a:r>
            <a:r>
              <a:rPr lang="en-US" sz="2297" u="none" strike="noStrike">
                <a:solidFill>
                  <a:srgbClr val="000000"/>
                </a:solidFill>
                <a:latin typeface="Montserrat"/>
                <a:ea typeface="Montserrat"/>
                <a:cs typeface="Montserrat"/>
                <a:sym typeface="Montserrat"/>
              </a:rPr>
              <a:t>28</a:t>
            </a:r>
            <a:r>
              <a:rPr lang="ar-EG" sz="2297" u="none" strike="noStrike">
                <a:solidFill>
                  <a:srgbClr val="000000"/>
                </a:solidFill>
                <a:latin typeface="Montserrat"/>
                <a:ea typeface="Montserrat"/>
                <a:cs typeface="Montserrat"/>
                <a:sym typeface="Montserrat"/>
                <a:rtl/>
              </a:rPr>
              <a:t>م</a:t>
            </a:r>
          </a:p>
        </p:txBody>
      </p:sp>
      <p:grpSp>
        <p:nvGrpSpPr>
          <p:cNvPr id="40" name="Group 40"/>
          <p:cNvGrpSpPr/>
          <p:nvPr/>
        </p:nvGrpSpPr>
        <p:grpSpPr>
          <a:xfrm>
            <a:off x="15263854" y="6211130"/>
            <a:ext cx="1900696" cy="981470"/>
            <a:chOff x="0" y="0"/>
            <a:chExt cx="2534261" cy="1308627"/>
          </a:xfrm>
        </p:grpSpPr>
        <p:grpSp>
          <p:nvGrpSpPr>
            <p:cNvPr id="41" name="Group 41"/>
            <p:cNvGrpSpPr/>
            <p:nvPr/>
          </p:nvGrpSpPr>
          <p:grpSpPr>
            <a:xfrm>
              <a:off x="0" y="0"/>
              <a:ext cx="2534261" cy="1308627"/>
              <a:chOff x="0" y="0"/>
              <a:chExt cx="5316398" cy="1892629"/>
            </a:xfrm>
          </p:grpSpPr>
          <p:sp>
            <p:nvSpPr>
              <p:cNvPr id="42" name="Freeform 42"/>
              <p:cNvSpPr/>
              <p:nvPr/>
            </p:nvSpPr>
            <p:spPr>
              <a:xfrm flipH="1">
                <a:off x="0" y="0"/>
                <a:ext cx="5316398" cy="1892629"/>
              </a:xfrm>
              <a:custGeom>
                <a:avLst/>
                <a:gdLst/>
                <a:ahLst/>
                <a:cxnLst/>
                <a:rect l="l" t="t" r="r" b="b"/>
                <a:pathLst>
                  <a:path w="5316398" h="1892629">
                    <a:moveTo>
                      <a:pt x="0" y="946315"/>
                    </a:moveTo>
                    <a:cubicBezTo>
                      <a:pt x="0" y="1464131"/>
                      <a:pt x="428371" y="1892629"/>
                      <a:pt x="956945" y="1892629"/>
                    </a:cubicBezTo>
                    <a:lnTo>
                      <a:pt x="4359453" y="1892629"/>
                    </a:lnTo>
                    <a:cubicBezTo>
                      <a:pt x="4888027" y="1892629"/>
                      <a:pt x="5316398" y="1464131"/>
                      <a:pt x="5316398" y="946315"/>
                    </a:cubicBezTo>
                    <a:cubicBezTo>
                      <a:pt x="5316398" y="428371"/>
                      <a:pt x="4888027" y="0"/>
                      <a:pt x="4359453" y="0"/>
                    </a:cubicBezTo>
                    <a:lnTo>
                      <a:pt x="956945" y="0"/>
                    </a:lnTo>
                    <a:cubicBezTo>
                      <a:pt x="428498" y="0"/>
                      <a:pt x="0" y="428371"/>
                      <a:pt x="0" y="946315"/>
                    </a:cubicBezTo>
                    <a:close/>
                  </a:path>
                </a:pathLst>
              </a:custGeom>
              <a:solidFill>
                <a:srgbClr val="FFFFFF"/>
              </a:solidFill>
            </p:spPr>
            <p:txBody>
              <a:bodyPr/>
              <a:lstStyle/>
              <a:p>
                <a:endParaRPr lang="en-US"/>
              </a:p>
            </p:txBody>
          </p:sp>
        </p:grpSp>
        <p:sp>
          <p:nvSpPr>
            <p:cNvPr id="43" name="TextBox 43"/>
            <p:cNvSpPr txBox="1"/>
            <p:nvPr/>
          </p:nvSpPr>
          <p:spPr>
            <a:xfrm>
              <a:off x="191443" y="293749"/>
              <a:ext cx="2151376" cy="692519"/>
            </a:xfrm>
            <a:prstGeom prst="rect">
              <a:avLst/>
            </a:prstGeom>
          </p:spPr>
          <p:txBody>
            <a:bodyPr lIns="0" tIns="0" rIns="0" bIns="0" rtlCol="0" anchor="t">
              <a:spAutoFit/>
            </a:bodyPr>
            <a:lstStyle/>
            <a:p>
              <a:pPr algn="ctr">
                <a:lnSpc>
                  <a:spcPts val="4339"/>
                </a:lnSpc>
              </a:pPr>
              <a:r>
                <a:rPr lang="en-US" sz="3337">
                  <a:solidFill>
                    <a:srgbClr val="000000"/>
                  </a:solidFill>
                  <a:latin typeface="Montserrat"/>
                  <a:ea typeface="Montserrat"/>
                  <a:cs typeface="Montserrat"/>
                  <a:sym typeface="Montserrat"/>
                </a:rPr>
                <a:t>4</a:t>
              </a:r>
            </a:p>
          </p:txBody>
        </p:sp>
      </p:grpSp>
      <p:grpSp>
        <p:nvGrpSpPr>
          <p:cNvPr id="44" name="Group 44"/>
          <p:cNvGrpSpPr/>
          <p:nvPr/>
        </p:nvGrpSpPr>
        <p:grpSpPr>
          <a:xfrm>
            <a:off x="11088644" y="6319524"/>
            <a:ext cx="3744472" cy="734157"/>
            <a:chOff x="0" y="0"/>
            <a:chExt cx="4992630" cy="978876"/>
          </a:xfrm>
        </p:grpSpPr>
        <p:grpSp>
          <p:nvGrpSpPr>
            <p:cNvPr id="45" name="Group 45"/>
            <p:cNvGrpSpPr/>
            <p:nvPr/>
          </p:nvGrpSpPr>
          <p:grpSpPr>
            <a:xfrm>
              <a:off x="0" y="0"/>
              <a:ext cx="4992630" cy="978876"/>
              <a:chOff x="0" y="0"/>
              <a:chExt cx="9452689" cy="1853333"/>
            </a:xfrm>
          </p:grpSpPr>
          <p:sp>
            <p:nvSpPr>
              <p:cNvPr id="46" name="Freeform 46"/>
              <p:cNvSpPr/>
              <p:nvPr/>
            </p:nvSpPr>
            <p:spPr>
              <a:xfrm flipH="1">
                <a:off x="0" y="0"/>
                <a:ext cx="9452689" cy="1853333"/>
              </a:xfrm>
              <a:custGeom>
                <a:avLst/>
                <a:gdLst/>
                <a:ahLst/>
                <a:cxnLst/>
                <a:rect l="l" t="t" r="r" b="b"/>
                <a:pathLst>
                  <a:path w="9452689" h="1853333">
                    <a:moveTo>
                      <a:pt x="0" y="926666"/>
                    </a:moveTo>
                    <a:cubicBezTo>
                      <a:pt x="0" y="1424835"/>
                      <a:pt x="428372" y="1853333"/>
                      <a:pt x="956945" y="1853333"/>
                    </a:cubicBezTo>
                    <a:lnTo>
                      <a:pt x="8495744" y="1853333"/>
                    </a:lnTo>
                    <a:cubicBezTo>
                      <a:pt x="9024318" y="1853333"/>
                      <a:pt x="9452689" y="1424835"/>
                      <a:pt x="9452689" y="926666"/>
                    </a:cubicBezTo>
                    <a:cubicBezTo>
                      <a:pt x="9452689" y="428371"/>
                      <a:pt x="9024318" y="0"/>
                      <a:pt x="849574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47" name="TextBox 47"/>
            <p:cNvSpPr txBox="1"/>
            <p:nvPr/>
          </p:nvSpPr>
          <p:spPr>
            <a:xfrm>
              <a:off x="377152" y="227166"/>
              <a:ext cx="4238326" cy="505467"/>
            </a:xfrm>
            <a:prstGeom prst="rect">
              <a:avLst/>
            </a:prstGeom>
          </p:spPr>
          <p:txBody>
            <a:bodyPr lIns="0" tIns="0" rIns="0" bIns="0" rtlCol="0" anchor="t">
              <a:spAutoFit/>
            </a:bodyPr>
            <a:lstStyle/>
            <a:p>
              <a:pPr algn="ctr" rtl="1">
                <a:lnSpc>
                  <a:spcPts val="3116"/>
                </a:lnSpc>
              </a:pPr>
              <a:r>
                <a:rPr lang="ar-EG" sz="2397">
                  <a:solidFill>
                    <a:srgbClr val="000000"/>
                  </a:solidFill>
                  <a:latin typeface="Montserrat"/>
                  <a:ea typeface="Montserrat"/>
                  <a:cs typeface="Montserrat"/>
                  <a:sym typeface="Montserrat"/>
                  <a:rtl/>
                </a:rPr>
                <a:t>وقت المباراة</a:t>
              </a:r>
            </a:p>
          </p:txBody>
        </p:sp>
      </p:grpSp>
      <p:grpSp>
        <p:nvGrpSpPr>
          <p:cNvPr id="48" name="Group 48"/>
          <p:cNvGrpSpPr/>
          <p:nvPr/>
        </p:nvGrpSpPr>
        <p:grpSpPr>
          <a:xfrm>
            <a:off x="6571294" y="6415811"/>
            <a:ext cx="4192770" cy="694143"/>
            <a:chOff x="0" y="0"/>
            <a:chExt cx="5590360" cy="925524"/>
          </a:xfrm>
        </p:grpSpPr>
        <p:grpSp>
          <p:nvGrpSpPr>
            <p:cNvPr id="49" name="Group 49"/>
            <p:cNvGrpSpPr/>
            <p:nvPr/>
          </p:nvGrpSpPr>
          <p:grpSpPr>
            <a:xfrm>
              <a:off x="0" y="0"/>
              <a:ext cx="5590360" cy="925524"/>
              <a:chOff x="0" y="0"/>
              <a:chExt cx="10584389" cy="1752322"/>
            </a:xfrm>
          </p:grpSpPr>
          <p:sp>
            <p:nvSpPr>
              <p:cNvPr id="50" name="Freeform 50"/>
              <p:cNvSpPr/>
              <p:nvPr/>
            </p:nvSpPr>
            <p:spPr>
              <a:xfrm flipH="1">
                <a:off x="0" y="0"/>
                <a:ext cx="10584389" cy="1752322"/>
              </a:xfrm>
              <a:custGeom>
                <a:avLst/>
                <a:gdLst/>
                <a:ahLst/>
                <a:cxnLst/>
                <a:rect l="l" t="t" r="r" b="b"/>
                <a:pathLst>
                  <a:path w="10584389" h="1752322">
                    <a:moveTo>
                      <a:pt x="0" y="876161"/>
                    </a:moveTo>
                    <a:cubicBezTo>
                      <a:pt x="0" y="1323824"/>
                      <a:pt x="428371" y="1752322"/>
                      <a:pt x="956945" y="1752322"/>
                    </a:cubicBezTo>
                    <a:lnTo>
                      <a:pt x="9627444" y="1752322"/>
                    </a:lnTo>
                    <a:cubicBezTo>
                      <a:pt x="10156018" y="1752322"/>
                      <a:pt x="10584389" y="1323824"/>
                      <a:pt x="10584389" y="876161"/>
                    </a:cubicBezTo>
                    <a:cubicBezTo>
                      <a:pt x="10584389" y="428371"/>
                      <a:pt x="10156018" y="0"/>
                      <a:pt x="9627444" y="0"/>
                    </a:cubicBezTo>
                    <a:lnTo>
                      <a:pt x="956945" y="0"/>
                    </a:lnTo>
                    <a:cubicBezTo>
                      <a:pt x="428498" y="0"/>
                      <a:pt x="0" y="428371"/>
                      <a:pt x="0" y="876161"/>
                    </a:cubicBezTo>
                    <a:close/>
                  </a:path>
                </a:pathLst>
              </a:custGeom>
              <a:solidFill>
                <a:srgbClr val="FFFFFF"/>
              </a:solidFill>
            </p:spPr>
            <p:txBody>
              <a:bodyPr/>
              <a:lstStyle/>
              <a:p>
                <a:endParaRPr lang="en-US"/>
              </a:p>
            </p:txBody>
          </p:sp>
        </p:grpSp>
        <p:sp>
          <p:nvSpPr>
            <p:cNvPr id="51" name="TextBox 51"/>
            <p:cNvSpPr txBox="1"/>
            <p:nvPr/>
          </p:nvSpPr>
          <p:spPr>
            <a:xfrm>
              <a:off x="422306" y="227166"/>
              <a:ext cx="4745749" cy="452115"/>
            </a:xfrm>
            <a:prstGeom prst="rect">
              <a:avLst/>
            </a:prstGeom>
          </p:spPr>
          <p:txBody>
            <a:bodyPr lIns="0" tIns="0" rIns="0" bIns="0" rtlCol="0" anchor="t">
              <a:spAutoFit/>
            </a:bodyPr>
            <a:lstStyle/>
            <a:p>
              <a:pPr algn="ctr" rtl="1">
                <a:lnSpc>
                  <a:spcPts val="2824"/>
                </a:lnSpc>
              </a:pPr>
              <a:r>
                <a:rPr lang="ar-EG" sz="2172">
                  <a:solidFill>
                    <a:srgbClr val="000000"/>
                  </a:solidFill>
                  <a:latin typeface="Montserrat"/>
                  <a:ea typeface="Montserrat"/>
                  <a:cs typeface="Montserrat"/>
                  <a:sym typeface="Montserrat"/>
                  <a:rtl/>
                </a:rPr>
                <a:t> </a:t>
              </a:r>
              <a:r>
                <a:rPr lang="en-US" sz="2172">
                  <a:solidFill>
                    <a:srgbClr val="000000"/>
                  </a:solidFill>
                  <a:latin typeface="Montserrat"/>
                  <a:ea typeface="Montserrat"/>
                  <a:cs typeface="Montserrat"/>
                  <a:sym typeface="Montserrat"/>
                </a:rPr>
                <a:t>30</a:t>
              </a:r>
              <a:r>
                <a:rPr lang="ar-EG" sz="2172">
                  <a:solidFill>
                    <a:srgbClr val="000000"/>
                  </a:solidFill>
                  <a:latin typeface="Montserrat"/>
                  <a:ea typeface="Montserrat"/>
                  <a:cs typeface="Montserrat"/>
                  <a:sym typeface="Montserrat"/>
                  <a:rtl/>
                </a:rPr>
                <a:t> دقيقة في دور المجموعات</a:t>
              </a:r>
            </a:p>
          </p:txBody>
        </p:sp>
      </p:grpSp>
      <p:grpSp>
        <p:nvGrpSpPr>
          <p:cNvPr id="52" name="Group 52"/>
          <p:cNvGrpSpPr/>
          <p:nvPr/>
        </p:nvGrpSpPr>
        <p:grpSpPr>
          <a:xfrm>
            <a:off x="2112320" y="6415811"/>
            <a:ext cx="3877831" cy="694143"/>
            <a:chOff x="0" y="0"/>
            <a:chExt cx="5170441" cy="925524"/>
          </a:xfrm>
        </p:grpSpPr>
        <p:grpSp>
          <p:nvGrpSpPr>
            <p:cNvPr id="53" name="Group 53"/>
            <p:cNvGrpSpPr/>
            <p:nvPr/>
          </p:nvGrpSpPr>
          <p:grpSpPr>
            <a:xfrm>
              <a:off x="0" y="0"/>
              <a:ext cx="5170441" cy="925524"/>
              <a:chOff x="0" y="0"/>
              <a:chExt cx="9789344" cy="1752322"/>
            </a:xfrm>
          </p:grpSpPr>
          <p:sp>
            <p:nvSpPr>
              <p:cNvPr id="54" name="Freeform 54"/>
              <p:cNvSpPr/>
              <p:nvPr/>
            </p:nvSpPr>
            <p:spPr>
              <a:xfrm flipH="1">
                <a:off x="0" y="0"/>
                <a:ext cx="9789344" cy="1752322"/>
              </a:xfrm>
              <a:custGeom>
                <a:avLst/>
                <a:gdLst/>
                <a:ahLst/>
                <a:cxnLst/>
                <a:rect l="l" t="t" r="r" b="b"/>
                <a:pathLst>
                  <a:path w="9789344" h="1752322">
                    <a:moveTo>
                      <a:pt x="0" y="876161"/>
                    </a:moveTo>
                    <a:cubicBezTo>
                      <a:pt x="0" y="1323824"/>
                      <a:pt x="428371" y="1752322"/>
                      <a:pt x="956945" y="1752322"/>
                    </a:cubicBezTo>
                    <a:lnTo>
                      <a:pt x="8832399" y="1752322"/>
                    </a:lnTo>
                    <a:cubicBezTo>
                      <a:pt x="9360973" y="1752322"/>
                      <a:pt x="9789344" y="1323824"/>
                      <a:pt x="9789344" y="876161"/>
                    </a:cubicBezTo>
                    <a:cubicBezTo>
                      <a:pt x="9789344" y="428371"/>
                      <a:pt x="9360973" y="0"/>
                      <a:pt x="8832399" y="0"/>
                    </a:cubicBezTo>
                    <a:lnTo>
                      <a:pt x="956945" y="0"/>
                    </a:lnTo>
                    <a:cubicBezTo>
                      <a:pt x="428498" y="0"/>
                      <a:pt x="0" y="428371"/>
                      <a:pt x="0" y="876161"/>
                    </a:cubicBezTo>
                    <a:close/>
                  </a:path>
                </a:pathLst>
              </a:custGeom>
              <a:solidFill>
                <a:srgbClr val="FFFFFF"/>
              </a:solidFill>
            </p:spPr>
            <p:txBody>
              <a:bodyPr/>
              <a:lstStyle/>
              <a:p>
                <a:endParaRPr lang="en-US"/>
              </a:p>
            </p:txBody>
          </p:sp>
        </p:grpSp>
        <p:sp>
          <p:nvSpPr>
            <p:cNvPr id="55" name="TextBox 55"/>
            <p:cNvSpPr txBox="1"/>
            <p:nvPr/>
          </p:nvSpPr>
          <p:spPr>
            <a:xfrm>
              <a:off x="390584" y="227166"/>
              <a:ext cx="4389273" cy="452115"/>
            </a:xfrm>
            <a:prstGeom prst="rect">
              <a:avLst/>
            </a:prstGeom>
          </p:spPr>
          <p:txBody>
            <a:bodyPr lIns="0" tIns="0" rIns="0" bIns="0" rtlCol="0" anchor="t">
              <a:spAutoFit/>
            </a:bodyPr>
            <a:lstStyle/>
            <a:p>
              <a:pPr algn="ctr" rtl="1">
                <a:lnSpc>
                  <a:spcPts val="2824"/>
                </a:lnSpc>
              </a:pPr>
              <a:r>
                <a:rPr lang="en-US" sz="2172">
                  <a:solidFill>
                    <a:srgbClr val="000000"/>
                  </a:solidFill>
                  <a:latin typeface="Montserrat"/>
                  <a:ea typeface="Montserrat"/>
                  <a:cs typeface="Montserrat"/>
                  <a:sym typeface="Montserrat"/>
                </a:rPr>
                <a:t>40</a:t>
              </a:r>
              <a:r>
                <a:rPr lang="ar-EG" sz="2172">
                  <a:solidFill>
                    <a:srgbClr val="000000"/>
                  </a:solidFill>
                  <a:latin typeface="Montserrat"/>
                  <a:ea typeface="Montserrat"/>
                  <a:cs typeface="Montserrat"/>
                  <a:sym typeface="Montserrat"/>
                  <a:rtl/>
                </a:rPr>
                <a:t> دقيقة في الأدوار النهائية</a:t>
              </a:r>
            </a:p>
          </p:txBody>
        </p:sp>
      </p:grpSp>
      <p:grpSp>
        <p:nvGrpSpPr>
          <p:cNvPr id="56" name="Group 56"/>
          <p:cNvGrpSpPr/>
          <p:nvPr/>
        </p:nvGrpSpPr>
        <p:grpSpPr>
          <a:xfrm>
            <a:off x="15263854" y="7053681"/>
            <a:ext cx="1900696" cy="981470"/>
            <a:chOff x="0" y="0"/>
            <a:chExt cx="2534261" cy="1308627"/>
          </a:xfrm>
        </p:grpSpPr>
        <p:grpSp>
          <p:nvGrpSpPr>
            <p:cNvPr id="57" name="Group 57"/>
            <p:cNvGrpSpPr/>
            <p:nvPr/>
          </p:nvGrpSpPr>
          <p:grpSpPr>
            <a:xfrm>
              <a:off x="0" y="0"/>
              <a:ext cx="2534261" cy="1308627"/>
              <a:chOff x="0" y="0"/>
              <a:chExt cx="5316398" cy="1892629"/>
            </a:xfrm>
          </p:grpSpPr>
          <p:sp>
            <p:nvSpPr>
              <p:cNvPr id="58" name="Freeform 58"/>
              <p:cNvSpPr/>
              <p:nvPr/>
            </p:nvSpPr>
            <p:spPr>
              <a:xfrm flipH="1">
                <a:off x="0" y="0"/>
                <a:ext cx="5316398" cy="1892629"/>
              </a:xfrm>
              <a:custGeom>
                <a:avLst/>
                <a:gdLst/>
                <a:ahLst/>
                <a:cxnLst/>
                <a:rect l="l" t="t" r="r" b="b"/>
                <a:pathLst>
                  <a:path w="5316398" h="1892629">
                    <a:moveTo>
                      <a:pt x="0" y="946315"/>
                    </a:moveTo>
                    <a:cubicBezTo>
                      <a:pt x="0" y="1464131"/>
                      <a:pt x="428371" y="1892629"/>
                      <a:pt x="956945" y="1892629"/>
                    </a:cubicBezTo>
                    <a:lnTo>
                      <a:pt x="4359453" y="1892629"/>
                    </a:lnTo>
                    <a:cubicBezTo>
                      <a:pt x="4888027" y="1892629"/>
                      <a:pt x="5316398" y="1464131"/>
                      <a:pt x="5316398" y="946315"/>
                    </a:cubicBezTo>
                    <a:cubicBezTo>
                      <a:pt x="5316398" y="428371"/>
                      <a:pt x="4888027" y="0"/>
                      <a:pt x="4359453" y="0"/>
                    </a:cubicBezTo>
                    <a:lnTo>
                      <a:pt x="956945" y="0"/>
                    </a:lnTo>
                    <a:cubicBezTo>
                      <a:pt x="428498" y="0"/>
                      <a:pt x="0" y="428371"/>
                      <a:pt x="0" y="946315"/>
                    </a:cubicBezTo>
                    <a:close/>
                  </a:path>
                </a:pathLst>
              </a:custGeom>
              <a:solidFill>
                <a:srgbClr val="FFFFFF"/>
              </a:solidFill>
            </p:spPr>
            <p:txBody>
              <a:bodyPr/>
              <a:lstStyle/>
              <a:p>
                <a:endParaRPr lang="en-US"/>
              </a:p>
            </p:txBody>
          </p:sp>
        </p:grpSp>
        <p:sp>
          <p:nvSpPr>
            <p:cNvPr id="59" name="TextBox 59"/>
            <p:cNvSpPr txBox="1"/>
            <p:nvPr/>
          </p:nvSpPr>
          <p:spPr>
            <a:xfrm>
              <a:off x="191443" y="293749"/>
              <a:ext cx="2151376" cy="692519"/>
            </a:xfrm>
            <a:prstGeom prst="rect">
              <a:avLst/>
            </a:prstGeom>
          </p:spPr>
          <p:txBody>
            <a:bodyPr lIns="0" tIns="0" rIns="0" bIns="0" rtlCol="0" anchor="t">
              <a:spAutoFit/>
            </a:bodyPr>
            <a:lstStyle/>
            <a:p>
              <a:pPr algn="ctr">
                <a:lnSpc>
                  <a:spcPts val="4339"/>
                </a:lnSpc>
              </a:pPr>
              <a:r>
                <a:rPr lang="en-US" sz="3337">
                  <a:solidFill>
                    <a:srgbClr val="000000"/>
                  </a:solidFill>
                  <a:latin typeface="Montserrat"/>
                  <a:ea typeface="Montserrat"/>
                  <a:cs typeface="Montserrat"/>
                  <a:sym typeface="Montserrat"/>
                </a:rPr>
                <a:t>5</a:t>
              </a:r>
            </a:p>
          </p:txBody>
        </p:sp>
      </p:grpSp>
      <p:grpSp>
        <p:nvGrpSpPr>
          <p:cNvPr id="60" name="Group 60"/>
          <p:cNvGrpSpPr/>
          <p:nvPr/>
        </p:nvGrpSpPr>
        <p:grpSpPr>
          <a:xfrm>
            <a:off x="15263854" y="7896232"/>
            <a:ext cx="1900696" cy="981470"/>
            <a:chOff x="0" y="0"/>
            <a:chExt cx="2534261" cy="1308627"/>
          </a:xfrm>
        </p:grpSpPr>
        <p:grpSp>
          <p:nvGrpSpPr>
            <p:cNvPr id="61" name="Group 61"/>
            <p:cNvGrpSpPr/>
            <p:nvPr/>
          </p:nvGrpSpPr>
          <p:grpSpPr>
            <a:xfrm>
              <a:off x="0" y="0"/>
              <a:ext cx="2534261" cy="1308627"/>
              <a:chOff x="0" y="0"/>
              <a:chExt cx="5316398" cy="1892629"/>
            </a:xfrm>
          </p:grpSpPr>
          <p:sp>
            <p:nvSpPr>
              <p:cNvPr id="62" name="Freeform 62"/>
              <p:cNvSpPr/>
              <p:nvPr/>
            </p:nvSpPr>
            <p:spPr>
              <a:xfrm flipH="1">
                <a:off x="0" y="0"/>
                <a:ext cx="5316398" cy="1892629"/>
              </a:xfrm>
              <a:custGeom>
                <a:avLst/>
                <a:gdLst/>
                <a:ahLst/>
                <a:cxnLst/>
                <a:rect l="l" t="t" r="r" b="b"/>
                <a:pathLst>
                  <a:path w="5316398" h="1892629">
                    <a:moveTo>
                      <a:pt x="0" y="946315"/>
                    </a:moveTo>
                    <a:cubicBezTo>
                      <a:pt x="0" y="1464131"/>
                      <a:pt x="428371" y="1892629"/>
                      <a:pt x="956945" y="1892629"/>
                    </a:cubicBezTo>
                    <a:lnTo>
                      <a:pt x="4359453" y="1892629"/>
                    </a:lnTo>
                    <a:cubicBezTo>
                      <a:pt x="4888027" y="1892629"/>
                      <a:pt x="5316398" y="1464131"/>
                      <a:pt x="5316398" y="946315"/>
                    </a:cubicBezTo>
                    <a:cubicBezTo>
                      <a:pt x="5316398" y="428371"/>
                      <a:pt x="4888027" y="0"/>
                      <a:pt x="4359453" y="0"/>
                    </a:cubicBezTo>
                    <a:lnTo>
                      <a:pt x="956945" y="0"/>
                    </a:lnTo>
                    <a:cubicBezTo>
                      <a:pt x="428498" y="0"/>
                      <a:pt x="0" y="428371"/>
                      <a:pt x="0" y="946315"/>
                    </a:cubicBezTo>
                    <a:close/>
                  </a:path>
                </a:pathLst>
              </a:custGeom>
              <a:solidFill>
                <a:srgbClr val="FFFFFF"/>
              </a:solidFill>
            </p:spPr>
            <p:txBody>
              <a:bodyPr/>
              <a:lstStyle/>
              <a:p>
                <a:endParaRPr lang="en-US"/>
              </a:p>
            </p:txBody>
          </p:sp>
        </p:grpSp>
        <p:sp>
          <p:nvSpPr>
            <p:cNvPr id="63" name="TextBox 63"/>
            <p:cNvSpPr txBox="1"/>
            <p:nvPr/>
          </p:nvSpPr>
          <p:spPr>
            <a:xfrm>
              <a:off x="191443" y="293749"/>
              <a:ext cx="2151376" cy="692519"/>
            </a:xfrm>
            <a:prstGeom prst="rect">
              <a:avLst/>
            </a:prstGeom>
          </p:spPr>
          <p:txBody>
            <a:bodyPr lIns="0" tIns="0" rIns="0" bIns="0" rtlCol="0" anchor="t">
              <a:spAutoFit/>
            </a:bodyPr>
            <a:lstStyle/>
            <a:p>
              <a:pPr algn="ctr">
                <a:lnSpc>
                  <a:spcPts val="4339"/>
                </a:lnSpc>
              </a:pPr>
              <a:r>
                <a:rPr lang="en-US" sz="3337">
                  <a:solidFill>
                    <a:srgbClr val="000000"/>
                  </a:solidFill>
                  <a:latin typeface="Montserrat"/>
                  <a:ea typeface="Montserrat"/>
                  <a:cs typeface="Montserrat"/>
                  <a:sym typeface="Montserrat"/>
                </a:rPr>
                <a:t>6</a:t>
              </a:r>
            </a:p>
          </p:txBody>
        </p:sp>
      </p:grpSp>
      <p:grpSp>
        <p:nvGrpSpPr>
          <p:cNvPr id="64" name="Group 64"/>
          <p:cNvGrpSpPr/>
          <p:nvPr/>
        </p:nvGrpSpPr>
        <p:grpSpPr>
          <a:xfrm>
            <a:off x="11088644" y="7205081"/>
            <a:ext cx="3744472" cy="734157"/>
            <a:chOff x="0" y="0"/>
            <a:chExt cx="4992630" cy="978876"/>
          </a:xfrm>
        </p:grpSpPr>
        <p:grpSp>
          <p:nvGrpSpPr>
            <p:cNvPr id="65" name="Group 65"/>
            <p:cNvGrpSpPr/>
            <p:nvPr/>
          </p:nvGrpSpPr>
          <p:grpSpPr>
            <a:xfrm>
              <a:off x="0" y="0"/>
              <a:ext cx="4992630" cy="978876"/>
              <a:chOff x="0" y="0"/>
              <a:chExt cx="9452689" cy="1853333"/>
            </a:xfrm>
          </p:grpSpPr>
          <p:sp>
            <p:nvSpPr>
              <p:cNvPr id="66" name="Freeform 66"/>
              <p:cNvSpPr/>
              <p:nvPr/>
            </p:nvSpPr>
            <p:spPr>
              <a:xfrm flipH="1">
                <a:off x="0" y="0"/>
                <a:ext cx="9452689" cy="1853333"/>
              </a:xfrm>
              <a:custGeom>
                <a:avLst/>
                <a:gdLst/>
                <a:ahLst/>
                <a:cxnLst/>
                <a:rect l="l" t="t" r="r" b="b"/>
                <a:pathLst>
                  <a:path w="9452689" h="1853333">
                    <a:moveTo>
                      <a:pt x="0" y="926666"/>
                    </a:moveTo>
                    <a:cubicBezTo>
                      <a:pt x="0" y="1424835"/>
                      <a:pt x="428372" y="1853333"/>
                      <a:pt x="956945" y="1853333"/>
                    </a:cubicBezTo>
                    <a:lnTo>
                      <a:pt x="8495744" y="1853333"/>
                    </a:lnTo>
                    <a:cubicBezTo>
                      <a:pt x="9024318" y="1853333"/>
                      <a:pt x="9452689" y="1424835"/>
                      <a:pt x="9452689" y="926666"/>
                    </a:cubicBezTo>
                    <a:cubicBezTo>
                      <a:pt x="9452689" y="428371"/>
                      <a:pt x="9024318" y="0"/>
                      <a:pt x="849574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67" name="TextBox 67"/>
            <p:cNvSpPr txBox="1"/>
            <p:nvPr/>
          </p:nvSpPr>
          <p:spPr>
            <a:xfrm>
              <a:off x="377152" y="227166"/>
              <a:ext cx="4238326" cy="505467"/>
            </a:xfrm>
            <a:prstGeom prst="rect">
              <a:avLst/>
            </a:prstGeom>
          </p:spPr>
          <p:txBody>
            <a:bodyPr lIns="0" tIns="0" rIns="0" bIns="0" rtlCol="0" anchor="t">
              <a:spAutoFit/>
            </a:bodyPr>
            <a:lstStyle/>
            <a:p>
              <a:pPr algn="ctr" rtl="1">
                <a:lnSpc>
                  <a:spcPts val="3116"/>
                </a:lnSpc>
              </a:pPr>
              <a:r>
                <a:rPr lang="ar-EG" sz="2397">
                  <a:solidFill>
                    <a:srgbClr val="000000"/>
                  </a:solidFill>
                  <a:latin typeface="Montserrat"/>
                  <a:ea typeface="Montserrat"/>
                  <a:cs typeface="Montserrat"/>
                  <a:sym typeface="Montserrat"/>
                  <a:rtl/>
                </a:rPr>
                <a:t>عدد لاعبي كل فريق </a:t>
              </a:r>
            </a:p>
          </p:txBody>
        </p:sp>
      </p:grpSp>
      <p:grpSp>
        <p:nvGrpSpPr>
          <p:cNvPr id="68" name="Group 68"/>
          <p:cNvGrpSpPr/>
          <p:nvPr/>
        </p:nvGrpSpPr>
        <p:grpSpPr>
          <a:xfrm>
            <a:off x="2147454" y="7205081"/>
            <a:ext cx="8616610" cy="734157"/>
            <a:chOff x="0" y="0"/>
            <a:chExt cx="11488814" cy="978876"/>
          </a:xfrm>
        </p:grpSpPr>
        <p:grpSp>
          <p:nvGrpSpPr>
            <p:cNvPr id="69" name="Group 69"/>
            <p:cNvGrpSpPr/>
            <p:nvPr/>
          </p:nvGrpSpPr>
          <p:grpSpPr>
            <a:xfrm>
              <a:off x="0" y="0"/>
              <a:ext cx="11488814" cy="978876"/>
              <a:chOff x="0" y="0"/>
              <a:chExt cx="21752101" cy="1853333"/>
            </a:xfrm>
          </p:grpSpPr>
          <p:sp>
            <p:nvSpPr>
              <p:cNvPr id="70" name="Freeform 70"/>
              <p:cNvSpPr/>
              <p:nvPr/>
            </p:nvSpPr>
            <p:spPr>
              <a:xfrm flipH="1">
                <a:off x="0" y="0"/>
                <a:ext cx="21752100" cy="1853333"/>
              </a:xfrm>
              <a:custGeom>
                <a:avLst/>
                <a:gdLst/>
                <a:ahLst/>
                <a:cxnLst/>
                <a:rect l="l" t="t" r="r" b="b"/>
                <a:pathLst>
                  <a:path w="21752100" h="1853333">
                    <a:moveTo>
                      <a:pt x="0" y="926666"/>
                    </a:moveTo>
                    <a:cubicBezTo>
                      <a:pt x="0" y="1424835"/>
                      <a:pt x="428371" y="1853333"/>
                      <a:pt x="956945" y="1853333"/>
                    </a:cubicBezTo>
                    <a:lnTo>
                      <a:pt x="20795155" y="1853333"/>
                    </a:lnTo>
                    <a:cubicBezTo>
                      <a:pt x="21323729" y="1853333"/>
                      <a:pt x="21752100" y="1424835"/>
                      <a:pt x="21752100" y="926666"/>
                    </a:cubicBezTo>
                    <a:cubicBezTo>
                      <a:pt x="21752100" y="428371"/>
                      <a:pt x="21323729" y="0"/>
                      <a:pt x="20795155"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71" name="TextBox 71"/>
            <p:cNvSpPr txBox="1"/>
            <p:nvPr/>
          </p:nvSpPr>
          <p:spPr>
            <a:xfrm>
              <a:off x="867885" y="227166"/>
              <a:ext cx="9753044" cy="505467"/>
            </a:xfrm>
            <a:prstGeom prst="rect">
              <a:avLst/>
            </a:prstGeom>
          </p:spPr>
          <p:txBody>
            <a:bodyPr lIns="0" tIns="0" rIns="0" bIns="0" rtlCol="0" anchor="t">
              <a:spAutoFit/>
            </a:bodyPr>
            <a:lstStyle/>
            <a:p>
              <a:pPr algn="ctr" rtl="1">
                <a:lnSpc>
                  <a:spcPts val="3116"/>
                </a:lnSpc>
              </a:pPr>
              <a:r>
                <a:rPr lang="en-US" sz="2397">
                  <a:solidFill>
                    <a:srgbClr val="000000"/>
                  </a:solidFill>
                  <a:latin typeface="Montserrat"/>
                  <a:ea typeface="Montserrat"/>
                  <a:cs typeface="Montserrat"/>
                  <a:sym typeface="Montserrat"/>
                </a:rPr>
                <a:t>12</a:t>
              </a:r>
              <a:r>
                <a:rPr lang="ar-EG" sz="2397">
                  <a:solidFill>
                    <a:srgbClr val="000000"/>
                  </a:solidFill>
                  <a:latin typeface="Montserrat"/>
                  <a:ea typeface="Montserrat"/>
                  <a:cs typeface="Montserrat"/>
                  <a:sym typeface="Montserrat"/>
                  <a:rtl/>
                </a:rPr>
                <a:t> لاعب كحد أدني و </a:t>
              </a:r>
              <a:r>
                <a:rPr lang="en-US" sz="2397">
                  <a:solidFill>
                    <a:srgbClr val="000000"/>
                  </a:solidFill>
                  <a:latin typeface="Montserrat"/>
                  <a:ea typeface="Montserrat"/>
                  <a:cs typeface="Montserrat"/>
                  <a:sym typeface="Montserrat"/>
                </a:rPr>
                <a:t>20</a:t>
              </a:r>
              <a:r>
                <a:rPr lang="ar-EG" sz="2397">
                  <a:solidFill>
                    <a:srgbClr val="000000"/>
                  </a:solidFill>
                  <a:latin typeface="Montserrat"/>
                  <a:ea typeface="Montserrat"/>
                  <a:cs typeface="Montserrat"/>
                  <a:sym typeface="Montserrat"/>
                  <a:rtl/>
                </a:rPr>
                <a:t> لاعب بحد أقصي</a:t>
              </a:r>
            </a:p>
          </p:txBody>
        </p:sp>
      </p:grpSp>
      <p:grpSp>
        <p:nvGrpSpPr>
          <p:cNvPr id="72" name="Group 72"/>
          <p:cNvGrpSpPr/>
          <p:nvPr/>
        </p:nvGrpSpPr>
        <p:grpSpPr>
          <a:xfrm>
            <a:off x="15281421" y="8738784"/>
            <a:ext cx="1900696" cy="981470"/>
            <a:chOff x="0" y="0"/>
            <a:chExt cx="2534261" cy="1308627"/>
          </a:xfrm>
        </p:grpSpPr>
        <p:grpSp>
          <p:nvGrpSpPr>
            <p:cNvPr id="73" name="Group 73"/>
            <p:cNvGrpSpPr/>
            <p:nvPr/>
          </p:nvGrpSpPr>
          <p:grpSpPr>
            <a:xfrm>
              <a:off x="0" y="0"/>
              <a:ext cx="2534261" cy="1308627"/>
              <a:chOff x="0" y="0"/>
              <a:chExt cx="5316398" cy="1892629"/>
            </a:xfrm>
          </p:grpSpPr>
          <p:sp>
            <p:nvSpPr>
              <p:cNvPr id="74" name="Freeform 74"/>
              <p:cNvSpPr/>
              <p:nvPr/>
            </p:nvSpPr>
            <p:spPr>
              <a:xfrm flipH="1">
                <a:off x="0" y="0"/>
                <a:ext cx="5316398" cy="1892629"/>
              </a:xfrm>
              <a:custGeom>
                <a:avLst/>
                <a:gdLst/>
                <a:ahLst/>
                <a:cxnLst/>
                <a:rect l="l" t="t" r="r" b="b"/>
                <a:pathLst>
                  <a:path w="5316398" h="1892629">
                    <a:moveTo>
                      <a:pt x="0" y="946315"/>
                    </a:moveTo>
                    <a:cubicBezTo>
                      <a:pt x="0" y="1464131"/>
                      <a:pt x="428371" y="1892629"/>
                      <a:pt x="956945" y="1892629"/>
                    </a:cubicBezTo>
                    <a:lnTo>
                      <a:pt x="4359453" y="1892629"/>
                    </a:lnTo>
                    <a:cubicBezTo>
                      <a:pt x="4888027" y="1892629"/>
                      <a:pt x="5316398" y="1464131"/>
                      <a:pt x="5316398" y="946315"/>
                    </a:cubicBezTo>
                    <a:cubicBezTo>
                      <a:pt x="5316398" y="428371"/>
                      <a:pt x="4888027" y="0"/>
                      <a:pt x="4359453" y="0"/>
                    </a:cubicBezTo>
                    <a:lnTo>
                      <a:pt x="956945" y="0"/>
                    </a:lnTo>
                    <a:cubicBezTo>
                      <a:pt x="428498" y="0"/>
                      <a:pt x="0" y="428371"/>
                      <a:pt x="0" y="946315"/>
                    </a:cubicBezTo>
                    <a:close/>
                  </a:path>
                </a:pathLst>
              </a:custGeom>
              <a:solidFill>
                <a:srgbClr val="FFFFFF"/>
              </a:solidFill>
            </p:spPr>
            <p:txBody>
              <a:bodyPr/>
              <a:lstStyle/>
              <a:p>
                <a:endParaRPr lang="en-US"/>
              </a:p>
            </p:txBody>
          </p:sp>
        </p:grpSp>
        <p:sp>
          <p:nvSpPr>
            <p:cNvPr id="75" name="TextBox 75"/>
            <p:cNvSpPr txBox="1"/>
            <p:nvPr/>
          </p:nvSpPr>
          <p:spPr>
            <a:xfrm>
              <a:off x="191443" y="293749"/>
              <a:ext cx="2151376" cy="692519"/>
            </a:xfrm>
            <a:prstGeom prst="rect">
              <a:avLst/>
            </a:prstGeom>
          </p:spPr>
          <p:txBody>
            <a:bodyPr lIns="0" tIns="0" rIns="0" bIns="0" rtlCol="0" anchor="t">
              <a:spAutoFit/>
            </a:bodyPr>
            <a:lstStyle/>
            <a:p>
              <a:pPr algn="ctr">
                <a:lnSpc>
                  <a:spcPts val="4339"/>
                </a:lnSpc>
              </a:pPr>
              <a:r>
                <a:rPr lang="en-US" sz="3337">
                  <a:solidFill>
                    <a:srgbClr val="000000"/>
                  </a:solidFill>
                  <a:latin typeface="Montserrat"/>
                  <a:ea typeface="Montserrat"/>
                  <a:cs typeface="Montserrat"/>
                  <a:sym typeface="Montserrat"/>
                </a:rPr>
                <a:t>7</a:t>
              </a:r>
            </a:p>
          </p:txBody>
        </p:sp>
      </p:grpSp>
      <p:grpSp>
        <p:nvGrpSpPr>
          <p:cNvPr id="76" name="Group 76"/>
          <p:cNvGrpSpPr/>
          <p:nvPr/>
        </p:nvGrpSpPr>
        <p:grpSpPr>
          <a:xfrm>
            <a:off x="11094700" y="8945866"/>
            <a:ext cx="3744472" cy="734157"/>
            <a:chOff x="0" y="0"/>
            <a:chExt cx="4992630" cy="978876"/>
          </a:xfrm>
        </p:grpSpPr>
        <p:grpSp>
          <p:nvGrpSpPr>
            <p:cNvPr id="77" name="Group 77"/>
            <p:cNvGrpSpPr/>
            <p:nvPr/>
          </p:nvGrpSpPr>
          <p:grpSpPr>
            <a:xfrm>
              <a:off x="0" y="0"/>
              <a:ext cx="4992630" cy="978876"/>
              <a:chOff x="0" y="0"/>
              <a:chExt cx="9452689" cy="1853333"/>
            </a:xfrm>
          </p:grpSpPr>
          <p:sp>
            <p:nvSpPr>
              <p:cNvPr id="78" name="Freeform 78"/>
              <p:cNvSpPr/>
              <p:nvPr/>
            </p:nvSpPr>
            <p:spPr>
              <a:xfrm flipH="1">
                <a:off x="0" y="0"/>
                <a:ext cx="9452689" cy="1853333"/>
              </a:xfrm>
              <a:custGeom>
                <a:avLst/>
                <a:gdLst/>
                <a:ahLst/>
                <a:cxnLst/>
                <a:rect l="l" t="t" r="r" b="b"/>
                <a:pathLst>
                  <a:path w="9452689" h="1853333">
                    <a:moveTo>
                      <a:pt x="0" y="926666"/>
                    </a:moveTo>
                    <a:cubicBezTo>
                      <a:pt x="0" y="1424835"/>
                      <a:pt x="428372" y="1853333"/>
                      <a:pt x="956945" y="1853333"/>
                    </a:cubicBezTo>
                    <a:lnTo>
                      <a:pt x="8495744" y="1853333"/>
                    </a:lnTo>
                    <a:cubicBezTo>
                      <a:pt x="9024318" y="1853333"/>
                      <a:pt x="9452689" y="1424835"/>
                      <a:pt x="9452689" y="926666"/>
                    </a:cubicBezTo>
                    <a:cubicBezTo>
                      <a:pt x="9452689" y="428371"/>
                      <a:pt x="9024318" y="0"/>
                      <a:pt x="849574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79" name="TextBox 79"/>
            <p:cNvSpPr txBox="1"/>
            <p:nvPr/>
          </p:nvSpPr>
          <p:spPr>
            <a:xfrm>
              <a:off x="377152" y="227166"/>
              <a:ext cx="4238326" cy="505467"/>
            </a:xfrm>
            <a:prstGeom prst="rect">
              <a:avLst/>
            </a:prstGeom>
          </p:spPr>
          <p:txBody>
            <a:bodyPr lIns="0" tIns="0" rIns="0" bIns="0" rtlCol="0" anchor="t">
              <a:spAutoFit/>
            </a:bodyPr>
            <a:lstStyle/>
            <a:p>
              <a:pPr algn="ctr" rtl="1">
                <a:lnSpc>
                  <a:spcPts val="3116"/>
                </a:lnSpc>
              </a:pPr>
              <a:r>
                <a:rPr lang="ar-EG" sz="2397">
                  <a:solidFill>
                    <a:srgbClr val="000000"/>
                  </a:solidFill>
                  <a:latin typeface="Montserrat"/>
                  <a:ea typeface="Montserrat"/>
                  <a:cs typeface="Montserrat"/>
                  <a:sym typeface="Montserrat"/>
                  <a:rtl/>
                </a:rPr>
                <a:t>الاستبدال</a:t>
              </a:r>
            </a:p>
          </p:txBody>
        </p:sp>
      </p:grpSp>
      <p:grpSp>
        <p:nvGrpSpPr>
          <p:cNvPr id="80" name="Group 80"/>
          <p:cNvGrpSpPr/>
          <p:nvPr/>
        </p:nvGrpSpPr>
        <p:grpSpPr>
          <a:xfrm>
            <a:off x="6577351" y="8945866"/>
            <a:ext cx="4192770" cy="734157"/>
            <a:chOff x="0" y="0"/>
            <a:chExt cx="5590360" cy="978876"/>
          </a:xfrm>
        </p:grpSpPr>
        <p:grpSp>
          <p:nvGrpSpPr>
            <p:cNvPr id="81" name="Group 81"/>
            <p:cNvGrpSpPr/>
            <p:nvPr/>
          </p:nvGrpSpPr>
          <p:grpSpPr>
            <a:xfrm>
              <a:off x="0" y="0"/>
              <a:ext cx="5590360" cy="978876"/>
              <a:chOff x="0" y="0"/>
              <a:chExt cx="10584389" cy="1853333"/>
            </a:xfrm>
          </p:grpSpPr>
          <p:sp>
            <p:nvSpPr>
              <p:cNvPr id="82" name="Freeform 82"/>
              <p:cNvSpPr/>
              <p:nvPr/>
            </p:nvSpPr>
            <p:spPr>
              <a:xfrm flipH="1">
                <a:off x="0" y="0"/>
                <a:ext cx="10584389" cy="1853333"/>
              </a:xfrm>
              <a:custGeom>
                <a:avLst/>
                <a:gdLst/>
                <a:ahLst/>
                <a:cxnLst/>
                <a:rect l="l" t="t" r="r" b="b"/>
                <a:pathLst>
                  <a:path w="10584389" h="1853333">
                    <a:moveTo>
                      <a:pt x="0" y="926666"/>
                    </a:moveTo>
                    <a:cubicBezTo>
                      <a:pt x="0" y="1424835"/>
                      <a:pt x="428371" y="1853333"/>
                      <a:pt x="956945" y="1853333"/>
                    </a:cubicBezTo>
                    <a:lnTo>
                      <a:pt x="9627444" y="1853333"/>
                    </a:lnTo>
                    <a:cubicBezTo>
                      <a:pt x="10156018" y="1853333"/>
                      <a:pt x="10584389" y="1424835"/>
                      <a:pt x="10584389" y="926666"/>
                    </a:cubicBezTo>
                    <a:cubicBezTo>
                      <a:pt x="10584389" y="428371"/>
                      <a:pt x="10156018" y="0"/>
                      <a:pt x="962744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83" name="TextBox 83"/>
            <p:cNvSpPr txBox="1"/>
            <p:nvPr/>
          </p:nvSpPr>
          <p:spPr>
            <a:xfrm>
              <a:off x="422306" y="227166"/>
              <a:ext cx="4745749" cy="505467"/>
            </a:xfrm>
            <a:prstGeom prst="rect">
              <a:avLst/>
            </a:prstGeom>
          </p:spPr>
          <p:txBody>
            <a:bodyPr lIns="0" tIns="0" rIns="0" bIns="0" rtlCol="0" anchor="t">
              <a:spAutoFit/>
            </a:bodyPr>
            <a:lstStyle/>
            <a:p>
              <a:pPr algn="ctr" rtl="1">
                <a:lnSpc>
                  <a:spcPts val="3116"/>
                </a:lnSpc>
              </a:pPr>
              <a:r>
                <a:rPr lang="ar-EG" sz="2397">
                  <a:solidFill>
                    <a:srgbClr val="000000"/>
                  </a:solidFill>
                  <a:latin typeface="Montserrat"/>
                  <a:ea typeface="Montserrat"/>
                  <a:cs typeface="Montserrat"/>
                  <a:sym typeface="Montserrat"/>
                  <a:rtl/>
                </a:rPr>
                <a:t>مفتوح</a:t>
              </a:r>
            </a:p>
          </p:txBody>
        </p:sp>
      </p:grpSp>
      <p:grpSp>
        <p:nvGrpSpPr>
          <p:cNvPr id="84" name="Group 84"/>
          <p:cNvGrpSpPr/>
          <p:nvPr/>
        </p:nvGrpSpPr>
        <p:grpSpPr>
          <a:xfrm>
            <a:off x="2065674" y="8890184"/>
            <a:ext cx="4012312" cy="903316"/>
            <a:chOff x="0" y="0"/>
            <a:chExt cx="5349750" cy="1204422"/>
          </a:xfrm>
        </p:grpSpPr>
        <p:grpSp>
          <p:nvGrpSpPr>
            <p:cNvPr id="85" name="Group 85"/>
            <p:cNvGrpSpPr/>
            <p:nvPr/>
          </p:nvGrpSpPr>
          <p:grpSpPr>
            <a:xfrm>
              <a:off x="0" y="0"/>
              <a:ext cx="5349750" cy="1204422"/>
              <a:chOff x="0" y="0"/>
              <a:chExt cx="9633542" cy="2168858"/>
            </a:xfrm>
          </p:grpSpPr>
          <p:sp>
            <p:nvSpPr>
              <p:cNvPr id="86" name="Freeform 86"/>
              <p:cNvSpPr/>
              <p:nvPr/>
            </p:nvSpPr>
            <p:spPr>
              <a:xfrm flipH="1">
                <a:off x="0" y="0"/>
                <a:ext cx="9633542" cy="2168858"/>
              </a:xfrm>
              <a:custGeom>
                <a:avLst/>
                <a:gdLst/>
                <a:ahLst/>
                <a:cxnLst/>
                <a:rect l="l" t="t" r="r" b="b"/>
                <a:pathLst>
                  <a:path w="9633542" h="2168858">
                    <a:moveTo>
                      <a:pt x="0" y="1084429"/>
                    </a:moveTo>
                    <a:cubicBezTo>
                      <a:pt x="0" y="1740360"/>
                      <a:pt x="428372" y="2168858"/>
                      <a:pt x="956945" y="2168858"/>
                    </a:cubicBezTo>
                    <a:lnTo>
                      <a:pt x="8676597" y="2168858"/>
                    </a:lnTo>
                    <a:cubicBezTo>
                      <a:pt x="9205171" y="2168858"/>
                      <a:pt x="9633542" y="1740360"/>
                      <a:pt x="9633542" y="1084429"/>
                    </a:cubicBezTo>
                    <a:cubicBezTo>
                      <a:pt x="9633542" y="428371"/>
                      <a:pt x="9205171" y="0"/>
                      <a:pt x="8676597" y="0"/>
                    </a:cubicBezTo>
                    <a:lnTo>
                      <a:pt x="956945" y="0"/>
                    </a:lnTo>
                    <a:cubicBezTo>
                      <a:pt x="428498" y="0"/>
                      <a:pt x="0" y="428371"/>
                      <a:pt x="0" y="1084429"/>
                    </a:cubicBezTo>
                    <a:close/>
                  </a:path>
                </a:pathLst>
              </a:custGeom>
              <a:solidFill>
                <a:srgbClr val="FFFFFF"/>
              </a:solidFill>
            </p:spPr>
            <p:txBody>
              <a:bodyPr/>
              <a:lstStyle/>
              <a:p>
                <a:endParaRPr lang="en-US"/>
              </a:p>
            </p:txBody>
          </p:sp>
        </p:grpSp>
        <p:sp>
          <p:nvSpPr>
            <p:cNvPr id="87" name="TextBox 87"/>
            <p:cNvSpPr txBox="1"/>
            <p:nvPr/>
          </p:nvSpPr>
          <p:spPr>
            <a:xfrm>
              <a:off x="404129" y="239825"/>
              <a:ext cx="4541491" cy="705694"/>
            </a:xfrm>
            <a:prstGeom prst="rect">
              <a:avLst/>
            </a:prstGeom>
          </p:spPr>
          <p:txBody>
            <a:bodyPr lIns="0" tIns="0" rIns="0" bIns="0" rtlCol="0" anchor="t">
              <a:spAutoFit/>
            </a:bodyPr>
            <a:lstStyle/>
            <a:p>
              <a:pPr algn="ctr" rtl="1">
                <a:lnSpc>
                  <a:spcPts val="2122"/>
                </a:lnSpc>
              </a:pPr>
              <a:r>
                <a:rPr lang="ar-EG" sz="1632">
                  <a:solidFill>
                    <a:srgbClr val="000000"/>
                  </a:solidFill>
                  <a:latin typeface="Montserrat"/>
                  <a:ea typeface="Montserrat"/>
                  <a:cs typeface="Montserrat"/>
                  <a:sym typeface="Montserrat"/>
                  <a:rtl/>
                </a:rPr>
                <a:t>بإمكان اللاعب المستبدل العودة للمباراة مرة أخرى</a:t>
              </a:r>
            </a:p>
          </p:txBody>
        </p:sp>
      </p:grpSp>
      <p:grpSp>
        <p:nvGrpSpPr>
          <p:cNvPr id="88" name="Group 88"/>
          <p:cNvGrpSpPr/>
          <p:nvPr/>
        </p:nvGrpSpPr>
        <p:grpSpPr>
          <a:xfrm>
            <a:off x="11114994" y="8047632"/>
            <a:ext cx="3744472" cy="709433"/>
            <a:chOff x="0" y="0"/>
            <a:chExt cx="4992630" cy="945911"/>
          </a:xfrm>
        </p:grpSpPr>
        <p:grpSp>
          <p:nvGrpSpPr>
            <p:cNvPr id="89" name="Group 89"/>
            <p:cNvGrpSpPr/>
            <p:nvPr/>
          </p:nvGrpSpPr>
          <p:grpSpPr>
            <a:xfrm>
              <a:off x="0" y="0"/>
              <a:ext cx="4992630" cy="945911"/>
              <a:chOff x="0" y="0"/>
              <a:chExt cx="9452689" cy="1790921"/>
            </a:xfrm>
          </p:grpSpPr>
          <p:sp>
            <p:nvSpPr>
              <p:cNvPr id="90" name="Freeform 90"/>
              <p:cNvSpPr/>
              <p:nvPr/>
            </p:nvSpPr>
            <p:spPr>
              <a:xfrm flipH="1">
                <a:off x="0" y="0"/>
                <a:ext cx="9452689" cy="1790921"/>
              </a:xfrm>
              <a:custGeom>
                <a:avLst/>
                <a:gdLst/>
                <a:ahLst/>
                <a:cxnLst/>
                <a:rect l="l" t="t" r="r" b="b"/>
                <a:pathLst>
                  <a:path w="9452689" h="1790921">
                    <a:moveTo>
                      <a:pt x="0" y="895460"/>
                    </a:moveTo>
                    <a:cubicBezTo>
                      <a:pt x="0" y="1362423"/>
                      <a:pt x="428372" y="1790921"/>
                      <a:pt x="956945" y="1790921"/>
                    </a:cubicBezTo>
                    <a:lnTo>
                      <a:pt x="8495744" y="1790921"/>
                    </a:lnTo>
                    <a:cubicBezTo>
                      <a:pt x="9024318" y="1790921"/>
                      <a:pt x="9452689" y="1362423"/>
                      <a:pt x="9452689" y="895460"/>
                    </a:cubicBezTo>
                    <a:cubicBezTo>
                      <a:pt x="9452689" y="428371"/>
                      <a:pt x="9024318" y="0"/>
                      <a:pt x="8495744" y="0"/>
                    </a:cubicBezTo>
                    <a:lnTo>
                      <a:pt x="956945" y="0"/>
                    </a:lnTo>
                    <a:cubicBezTo>
                      <a:pt x="428498" y="0"/>
                      <a:pt x="0" y="428371"/>
                      <a:pt x="0" y="895460"/>
                    </a:cubicBezTo>
                    <a:close/>
                  </a:path>
                </a:pathLst>
              </a:custGeom>
              <a:solidFill>
                <a:srgbClr val="FFFFFF"/>
              </a:solidFill>
            </p:spPr>
            <p:txBody>
              <a:bodyPr/>
              <a:lstStyle/>
              <a:p>
                <a:endParaRPr lang="en-US"/>
              </a:p>
            </p:txBody>
          </p:sp>
        </p:grpSp>
        <p:sp>
          <p:nvSpPr>
            <p:cNvPr id="91" name="TextBox 91"/>
            <p:cNvSpPr txBox="1"/>
            <p:nvPr/>
          </p:nvSpPr>
          <p:spPr>
            <a:xfrm>
              <a:off x="377152" y="217641"/>
              <a:ext cx="4238326" cy="482027"/>
            </a:xfrm>
            <a:prstGeom prst="rect">
              <a:avLst/>
            </a:prstGeom>
          </p:spPr>
          <p:txBody>
            <a:bodyPr lIns="0" tIns="0" rIns="0" bIns="0" rtlCol="0" anchor="t">
              <a:spAutoFit/>
            </a:bodyPr>
            <a:lstStyle/>
            <a:p>
              <a:pPr algn="ctr" rtl="1">
                <a:lnSpc>
                  <a:spcPts val="2943"/>
                </a:lnSpc>
              </a:pPr>
              <a:r>
                <a:rPr lang="ar-EG" sz="2264">
                  <a:solidFill>
                    <a:srgbClr val="000000"/>
                  </a:solidFill>
                  <a:latin typeface="Montserrat"/>
                  <a:ea typeface="Montserrat"/>
                  <a:cs typeface="Montserrat"/>
                  <a:sym typeface="Montserrat"/>
                  <a:rtl/>
                </a:rPr>
                <a:t>عدد اللاعبين في المباراة</a:t>
              </a:r>
            </a:p>
          </p:txBody>
        </p:sp>
      </p:grpSp>
      <p:grpSp>
        <p:nvGrpSpPr>
          <p:cNvPr id="92" name="Group 92"/>
          <p:cNvGrpSpPr/>
          <p:nvPr/>
        </p:nvGrpSpPr>
        <p:grpSpPr>
          <a:xfrm>
            <a:off x="2173805" y="8097342"/>
            <a:ext cx="8616610" cy="652484"/>
            <a:chOff x="0" y="0"/>
            <a:chExt cx="11488814" cy="869978"/>
          </a:xfrm>
        </p:grpSpPr>
        <p:grpSp>
          <p:nvGrpSpPr>
            <p:cNvPr id="93" name="Group 93"/>
            <p:cNvGrpSpPr/>
            <p:nvPr/>
          </p:nvGrpSpPr>
          <p:grpSpPr>
            <a:xfrm>
              <a:off x="0" y="0"/>
              <a:ext cx="11488814" cy="869978"/>
              <a:chOff x="0" y="0"/>
              <a:chExt cx="21752101" cy="1647155"/>
            </a:xfrm>
          </p:grpSpPr>
          <p:sp>
            <p:nvSpPr>
              <p:cNvPr id="94" name="Freeform 94"/>
              <p:cNvSpPr/>
              <p:nvPr/>
            </p:nvSpPr>
            <p:spPr>
              <a:xfrm flipH="1">
                <a:off x="0" y="0"/>
                <a:ext cx="21752100" cy="1647155"/>
              </a:xfrm>
              <a:custGeom>
                <a:avLst/>
                <a:gdLst/>
                <a:ahLst/>
                <a:cxnLst/>
                <a:rect l="l" t="t" r="r" b="b"/>
                <a:pathLst>
                  <a:path w="21752100" h="1647155">
                    <a:moveTo>
                      <a:pt x="0" y="823578"/>
                    </a:moveTo>
                    <a:cubicBezTo>
                      <a:pt x="0" y="1218657"/>
                      <a:pt x="428371" y="1647155"/>
                      <a:pt x="956945" y="1647155"/>
                    </a:cubicBezTo>
                    <a:lnTo>
                      <a:pt x="20795155" y="1647155"/>
                    </a:lnTo>
                    <a:cubicBezTo>
                      <a:pt x="21323729" y="1647155"/>
                      <a:pt x="21752100" y="1218657"/>
                      <a:pt x="21752100" y="823578"/>
                    </a:cubicBezTo>
                    <a:cubicBezTo>
                      <a:pt x="21752100" y="428371"/>
                      <a:pt x="21323729" y="0"/>
                      <a:pt x="20795155" y="0"/>
                    </a:cubicBezTo>
                    <a:lnTo>
                      <a:pt x="956945" y="0"/>
                    </a:lnTo>
                    <a:cubicBezTo>
                      <a:pt x="428498" y="0"/>
                      <a:pt x="0" y="428371"/>
                      <a:pt x="0" y="823578"/>
                    </a:cubicBezTo>
                    <a:close/>
                  </a:path>
                </a:pathLst>
              </a:custGeom>
              <a:solidFill>
                <a:srgbClr val="FFFFFF"/>
              </a:solidFill>
            </p:spPr>
            <p:txBody>
              <a:bodyPr/>
              <a:lstStyle/>
              <a:p>
                <a:endParaRPr lang="en-US"/>
              </a:p>
            </p:txBody>
          </p:sp>
        </p:grpSp>
        <p:sp>
          <p:nvSpPr>
            <p:cNvPr id="95" name="TextBox 95"/>
            <p:cNvSpPr txBox="1"/>
            <p:nvPr/>
          </p:nvSpPr>
          <p:spPr>
            <a:xfrm>
              <a:off x="867885" y="227166"/>
              <a:ext cx="9753044" cy="396569"/>
            </a:xfrm>
            <a:prstGeom prst="rect">
              <a:avLst/>
            </a:prstGeom>
          </p:spPr>
          <p:txBody>
            <a:bodyPr lIns="0" tIns="0" rIns="0" bIns="0" rtlCol="0" anchor="t">
              <a:spAutoFit/>
            </a:bodyPr>
            <a:lstStyle/>
            <a:p>
              <a:pPr algn="ctr" rtl="1">
                <a:lnSpc>
                  <a:spcPts val="2486"/>
                </a:lnSpc>
              </a:pPr>
              <a:r>
                <a:rPr lang="ar-EG" sz="1912">
                  <a:solidFill>
                    <a:srgbClr val="000000"/>
                  </a:solidFill>
                  <a:latin typeface="Montserrat"/>
                  <a:ea typeface="Montserrat"/>
                  <a:cs typeface="Montserrat"/>
                  <a:sym typeface="Montserrat"/>
                  <a:rtl/>
                </a:rPr>
                <a:t>يشارك في المباراة </a:t>
              </a:r>
              <a:r>
                <a:rPr lang="en-US" sz="1912">
                  <a:solidFill>
                    <a:srgbClr val="000000"/>
                  </a:solidFill>
                  <a:latin typeface="Montserrat"/>
                  <a:ea typeface="Montserrat"/>
                  <a:cs typeface="Montserrat"/>
                  <a:sym typeface="Montserrat"/>
                </a:rPr>
                <a:t>8</a:t>
              </a:r>
              <a:r>
                <a:rPr lang="ar-EG" sz="1912">
                  <a:solidFill>
                    <a:srgbClr val="000000"/>
                  </a:solidFill>
                  <a:latin typeface="Montserrat"/>
                  <a:ea typeface="Montserrat"/>
                  <a:cs typeface="Montserrat"/>
                  <a:sym typeface="Montserrat"/>
                  <a:rtl/>
                </a:rPr>
                <a:t> لاعبين أساسيين مع حارس المرمي و </a:t>
              </a:r>
              <a:r>
                <a:rPr lang="en-US" sz="1912">
                  <a:solidFill>
                    <a:srgbClr val="000000"/>
                  </a:solidFill>
                  <a:latin typeface="Montserrat"/>
                  <a:ea typeface="Montserrat"/>
                  <a:cs typeface="Montserrat"/>
                  <a:sym typeface="Montserrat"/>
                </a:rPr>
                <a:t>7</a:t>
              </a:r>
              <a:r>
                <a:rPr lang="ar-EG" sz="1912">
                  <a:solidFill>
                    <a:srgbClr val="000000"/>
                  </a:solidFill>
                  <a:latin typeface="Montserrat"/>
                  <a:ea typeface="Montserrat"/>
                  <a:cs typeface="Montserrat"/>
                  <a:sym typeface="Montserrat"/>
                  <a:rtl/>
                </a:rPr>
                <a:t> احتياطيين</a:t>
              </a:r>
            </a:p>
          </p:txBody>
        </p:sp>
      </p:grpSp>
      <p:grpSp>
        <p:nvGrpSpPr>
          <p:cNvPr id="96" name="Group 96"/>
          <p:cNvGrpSpPr/>
          <p:nvPr/>
        </p:nvGrpSpPr>
        <p:grpSpPr>
          <a:xfrm>
            <a:off x="11094700" y="3592320"/>
            <a:ext cx="3744472" cy="734157"/>
            <a:chOff x="0" y="0"/>
            <a:chExt cx="4992630" cy="978876"/>
          </a:xfrm>
        </p:grpSpPr>
        <p:grpSp>
          <p:nvGrpSpPr>
            <p:cNvPr id="97" name="Group 97"/>
            <p:cNvGrpSpPr/>
            <p:nvPr/>
          </p:nvGrpSpPr>
          <p:grpSpPr>
            <a:xfrm>
              <a:off x="0" y="0"/>
              <a:ext cx="4992630" cy="978876"/>
              <a:chOff x="0" y="0"/>
              <a:chExt cx="9452689" cy="1853333"/>
            </a:xfrm>
          </p:grpSpPr>
          <p:sp>
            <p:nvSpPr>
              <p:cNvPr id="98" name="Freeform 98"/>
              <p:cNvSpPr/>
              <p:nvPr/>
            </p:nvSpPr>
            <p:spPr>
              <a:xfrm flipH="1">
                <a:off x="0" y="0"/>
                <a:ext cx="9452689" cy="1853333"/>
              </a:xfrm>
              <a:custGeom>
                <a:avLst/>
                <a:gdLst/>
                <a:ahLst/>
                <a:cxnLst/>
                <a:rect l="l" t="t" r="r" b="b"/>
                <a:pathLst>
                  <a:path w="9452689" h="1853333">
                    <a:moveTo>
                      <a:pt x="0" y="926666"/>
                    </a:moveTo>
                    <a:cubicBezTo>
                      <a:pt x="0" y="1424835"/>
                      <a:pt x="428372" y="1853333"/>
                      <a:pt x="956945" y="1853333"/>
                    </a:cubicBezTo>
                    <a:lnTo>
                      <a:pt x="8495744" y="1853333"/>
                    </a:lnTo>
                    <a:cubicBezTo>
                      <a:pt x="9024318" y="1853333"/>
                      <a:pt x="9452689" y="1424835"/>
                      <a:pt x="9452689" y="926666"/>
                    </a:cubicBezTo>
                    <a:cubicBezTo>
                      <a:pt x="9452689" y="428371"/>
                      <a:pt x="9024318" y="0"/>
                      <a:pt x="849574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99" name="TextBox 99"/>
            <p:cNvSpPr txBox="1"/>
            <p:nvPr/>
          </p:nvSpPr>
          <p:spPr>
            <a:xfrm>
              <a:off x="377152" y="227166"/>
              <a:ext cx="4238326" cy="505467"/>
            </a:xfrm>
            <a:prstGeom prst="rect">
              <a:avLst/>
            </a:prstGeom>
          </p:spPr>
          <p:txBody>
            <a:bodyPr lIns="0" tIns="0" rIns="0" bIns="0" rtlCol="0" anchor="t">
              <a:spAutoFit/>
            </a:bodyPr>
            <a:lstStyle/>
            <a:p>
              <a:pPr algn="ctr" rtl="1">
                <a:lnSpc>
                  <a:spcPts val="3116"/>
                </a:lnSpc>
              </a:pPr>
              <a:r>
                <a:rPr lang="ar-EG" sz="2397">
                  <a:solidFill>
                    <a:srgbClr val="000000"/>
                  </a:solidFill>
                  <a:latin typeface="Montserrat"/>
                  <a:ea typeface="Montserrat"/>
                  <a:cs typeface="Montserrat"/>
                  <a:sym typeface="Montserrat"/>
                  <a:rtl/>
                </a:rPr>
                <a:t>نظام البطولة</a:t>
              </a:r>
            </a:p>
          </p:txBody>
        </p:sp>
      </p:grpSp>
      <p:grpSp>
        <p:nvGrpSpPr>
          <p:cNvPr id="100" name="Group 100"/>
          <p:cNvGrpSpPr/>
          <p:nvPr/>
        </p:nvGrpSpPr>
        <p:grpSpPr>
          <a:xfrm>
            <a:off x="2112320" y="4680514"/>
            <a:ext cx="8616610" cy="715893"/>
            <a:chOff x="0" y="0"/>
            <a:chExt cx="11488814" cy="954524"/>
          </a:xfrm>
        </p:grpSpPr>
        <p:grpSp>
          <p:nvGrpSpPr>
            <p:cNvPr id="101" name="Group 101"/>
            <p:cNvGrpSpPr/>
            <p:nvPr/>
          </p:nvGrpSpPr>
          <p:grpSpPr>
            <a:xfrm>
              <a:off x="0" y="0"/>
              <a:ext cx="11488814" cy="954524"/>
              <a:chOff x="0" y="0"/>
              <a:chExt cx="31168147" cy="2589540"/>
            </a:xfrm>
          </p:grpSpPr>
          <p:sp>
            <p:nvSpPr>
              <p:cNvPr id="102" name="Freeform 102"/>
              <p:cNvSpPr/>
              <p:nvPr/>
            </p:nvSpPr>
            <p:spPr>
              <a:xfrm flipH="1">
                <a:off x="0" y="0"/>
                <a:ext cx="31168147" cy="2589540"/>
              </a:xfrm>
              <a:custGeom>
                <a:avLst/>
                <a:gdLst/>
                <a:ahLst/>
                <a:cxnLst/>
                <a:rect l="l" t="t" r="r" b="b"/>
                <a:pathLst>
                  <a:path w="31168147" h="2589540">
                    <a:moveTo>
                      <a:pt x="0" y="1294770"/>
                    </a:moveTo>
                    <a:cubicBezTo>
                      <a:pt x="0" y="2161042"/>
                      <a:pt x="428371" y="2589540"/>
                      <a:pt x="956946" y="2589540"/>
                    </a:cubicBezTo>
                    <a:lnTo>
                      <a:pt x="30211202" y="2589540"/>
                    </a:lnTo>
                    <a:cubicBezTo>
                      <a:pt x="30739776" y="2589540"/>
                      <a:pt x="31168147" y="2161042"/>
                      <a:pt x="31168147" y="1294770"/>
                    </a:cubicBezTo>
                    <a:cubicBezTo>
                      <a:pt x="31168147" y="428371"/>
                      <a:pt x="30739776" y="0"/>
                      <a:pt x="30211202" y="0"/>
                    </a:cubicBezTo>
                    <a:lnTo>
                      <a:pt x="956946" y="0"/>
                    </a:lnTo>
                    <a:cubicBezTo>
                      <a:pt x="428498" y="0"/>
                      <a:pt x="0" y="428371"/>
                      <a:pt x="0" y="1294770"/>
                    </a:cubicBezTo>
                    <a:close/>
                  </a:path>
                </a:pathLst>
              </a:custGeom>
              <a:solidFill>
                <a:srgbClr val="FFFFFF"/>
              </a:solidFill>
            </p:spPr>
            <p:txBody>
              <a:bodyPr/>
              <a:lstStyle/>
              <a:p>
                <a:endParaRPr lang="en-US"/>
              </a:p>
            </p:txBody>
          </p:sp>
        </p:grpSp>
        <p:sp>
          <p:nvSpPr>
            <p:cNvPr id="103" name="TextBox 103"/>
            <p:cNvSpPr txBox="1"/>
            <p:nvPr/>
          </p:nvSpPr>
          <p:spPr>
            <a:xfrm>
              <a:off x="867885" y="143258"/>
              <a:ext cx="9753044" cy="609135"/>
            </a:xfrm>
            <a:prstGeom prst="rect">
              <a:avLst/>
            </a:prstGeom>
          </p:spPr>
          <p:txBody>
            <a:bodyPr lIns="0" tIns="0" rIns="0" bIns="0" rtlCol="0" anchor="t">
              <a:spAutoFit/>
            </a:bodyPr>
            <a:lstStyle/>
            <a:p>
              <a:pPr algn="ctr" rtl="1">
                <a:lnSpc>
                  <a:spcPts val="3740"/>
                </a:lnSpc>
              </a:pPr>
              <a:r>
                <a:rPr lang="ar-EG" sz="2877">
                  <a:solidFill>
                    <a:srgbClr val="000000"/>
                  </a:solidFill>
                  <a:latin typeface="Montserrat"/>
                  <a:ea typeface="Montserrat"/>
                  <a:cs typeface="Montserrat"/>
                  <a:sym typeface="Montserrat"/>
                  <a:rtl/>
                </a:rPr>
                <a:t>يتأهل الأول والثاني من كل مجموعة</a:t>
              </a:r>
            </a:p>
          </p:txBody>
        </p:sp>
      </p:grpSp>
      <p:grpSp>
        <p:nvGrpSpPr>
          <p:cNvPr id="104" name="Group 104"/>
          <p:cNvGrpSpPr/>
          <p:nvPr/>
        </p:nvGrpSpPr>
        <p:grpSpPr>
          <a:xfrm>
            <a:off x="11059565" y="4676483"/>
            <a:ext cx="3744472" cy="734157"/>
            <a:chOff x="0" y="0"/>
            <a:chExt cx="4992630" cy="978876"/>
          </a:xfrm>
        </p:grpSpPr>
        <p:grpSp>
          <p:nvGrpSpPr>
            <p:cNvPr id="105" name="Group 105"/>
            <p:cNvGrpSpPr/>
            <p:nvPr/>
          </p:nvGrpSpPr>
          <p:grpSpPr>
            <a:xfrm>
              <a:off x="0" y="0"/>
              <a:ext cx="4992630" cy="978876"/>
              <a:chOff x="0" y="0"/>
              <a:chExt cx="9452689" cy="1853333"/>
            </a:xfrm>
          </p:grpSpPr>
          <p:sp>
            <p:nvSpPr>
              <p:cNvPr id="106" name="Freeform 106"/>
              <p:cNvSpPr/>
              <p:nvPr/>
            </p:nvSpPr>
            <p:spPr>
              <a:xfrm flipH="1">
                <a:off x="0" y="0"/>
                <a:ext cx="9452689" cy="1853333"/>
              </a:xfrm>
              <a:custGeom>
                <a:avLst/>
                <a:gdLst/>
                <a:ahLst/>
                <a:cxnLst/>
                <a:rect l="l" t="t" r="r" b="b"/>
                <a:pathLst>
                  <a:path w="9452689" h="1853333">
                    <a:moveTo>
                      <a:pt x="0" y="926666"/>
                    </a:moveTo>
                    <a:cubicBezTo>
                      <a:pt x="0" y="1424835"/>
                      <a:pt x="428372" y="1853333"/>
                      <a:pt x="956945" y="1853333"/>
                    </a:cubicBezTo>
                    <a:lnTo>
                      <a:pt x="8495744" y="1853333"/>
                    </a:lnTo>
                    <a:cubicBezTo>
                      <a:pt x="9024318" y="1853333"/>
                      <a:pt x="9452689" y="1424835"/>
                      <a:pt x="9452689" y="926666"/>
                    </a:cubicBezTo>
                    <a:cubicBezTo>
                      <a:pt x="9452689" y="428371"/>
                      <a:pt x="9024318" y="0"/>
                      <a:pt x="849574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07" name="TextBox 107"/>
            <p:cNvSpPr txBox="1"/>
            <p:nvPr/>
          </p:nvSpPr>
          <p:spPr>
            <a:xfrm>
              <a:off x="377152" y="227166"/>
              <a:ext cx="4238326" cy="505467"/>
            </a:xfrm>
            <a:prstGeom prst="rect">
              <a:avLst/>
            </a:prstGeom>
          </p:spPr>
          <p:txBody>
            <a:bodyPr lIns="0" tIns="0" rIns="0" bIns="0" rtlCol="0" anchor="t">
              <a:spAutoFit/>
            </a:bodyPr>
            <a:lstStyle/>
            <a:p>
              <a:pPr algn="ctr" rtl="1">
                <a:lnSpc>
                  <a:spcPts val="3116"/>
                </a:lnSpc>
              </a:pPr>
              <a:r>
                <a:rPr lang="ar-EG" sz="2397">
                  <a:solidFill>
                    <a:srgbClr val="000000"/>
                  </a:solidFill>
                  <a:latin typeface="Montserrat"/>
                  <a:ea typeface="Montserrat"/>
                  <a:cs typeface="Montserrat"/>
                  <a:sym typeface="Montserrat"/>
                  <a:rtl/>
                </a:rPr>
                <a:t>نظام التأهل</a:t>
              </a:r>
            </a:p>
          </p:txBody>
        </p:sp>
      </p:grpSp>
      <p:sp>
        <p:nvSpPr>
          <p:cNvPr id="108" name="Freeform 108"/>
          <p:cNvSpPr/>
          <p:nvPr/>
        </p:nvSpPr>
        <p:spPr>
          <a:xfrm>
            <a:off x="-2609899" y="9485143"/>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9" name="Freeform 109"/>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0" name="Freeform 110"/>
          <p:cNvSpPr/>
          <p:nvPr/>
        </p:nvSpPr>
        <p:spPr>
          <a:xfrm rot="4599041">
            <a:off x="16014628" y="8022253"/>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1" name="AutoShape 111"/>
          <p:cNvSpPr/>
          <p:nvPr/>
        </p:nvSpPr>
        <p:spPr>
          <a:xfrm>
            <a:off x="951388" y="1265353"/>
            <a:ext cx="1328436" cy="931350"/>
          </a:xfrm>
          <a:prstGeom prst="rect">
            <a:avLst/>
          </a:prstGeom>
          <a:solidFill>
            <a:srgbClr val="09426B"/>
          </a:solidFill>
        </p:spPr>
        <p:txBody>
          <a:bodyPr/>
          <a:lstStyle/>
          <a:p>
            <a:endParaRPr lang="en-US"/>
          </a:p>
        </p:txBody>
      </p:sp>
      <p:sp>
        <p:nvSpPr>
          <p:cNvPr id="112" name="TextBox 112"/>
          <p:cNvSpPr txBox="1"/>
          <p:nvPr/>
        </p:nvSpPr>
        <p:spPr>
          <a:xfrm>
            <a:off x="350664" y="1389715"/>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9" action="ppaction://hlinksldjump"/>
                <a:rtl/>
              </a:rPr>
              <a:t>عودة</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1265353"/>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TextBox 5"/>
          <p:cNvSpPr txBox="1"/>
          <p:nvPr/>
        </p:nvSpPr>
        <p:spPr>
          <a:xfrm>
            <a:off x="410368" y="2704505"/>
            <a:ext cx="17467264" cy="6553200"/>
          </a:xfrm>
          <a:prstGeom prst="rect">
            <a:avLst/>
          </a:prstGeom>
        </p:spPr>
        <p:txBody>
          <a:bodyPr lIns="0" tIns="0" rIns="0" bIns="0" rtlCol="0" anchor="t">
            <a:spAutoFit/>
          </a:bodyPr>
          <a:lstStyle/>
          <a:p>
            <a:pPr marL="0" lvl="0" indent="0" algn="just" rtl="1">
              <a:lnSpc>
                <a:spcPts val="3240"/>
              </a:lnSpc>
              <a:spcBef>
                <a:spcPct val="0"/>
              </a:spcBef>
            </a:pPr>
            <a:r>
              <a:rPr lang="ar-EG" sz="2700" b="1" u="none" strike="noStrike">
                <a:solidFill>
                  <a:srgbClr val="FFFFFF"/>
                </a:solidFill>
                <a:latin typeface="Montserrat Bold"/>
                <a:ea typeface="Montserrat Bold"/>
                <a:cs typeface="Montserrat Bold"/>
                <a:sym typeface="Montserrat Bold"/>
                <a:rtl/>
              </a:rPr>
              <a:t>يتيح المهرجان الكروي للأكاديميات الخليجية الذي يقام للمرة الثامنة فرصة مميزة للفرق المشاركة للإعداد المتميز للموسم الرياضي الجديد عبر إجراء التدريبات بشكل يومي ( صباحاً أو مساءاً ) طوال فترة المعسكر وبإمكان الفرق الرياضية تطبيق برامجهم التدريبية بأفضل طريقة ممكنة في المرافق المتكاملة من الملاعب الرياضية والمعدات الحديثة التي تتوفر في مركز كواترو الرياضي علاوة على إجراء المباريات القوية التي ستقام في البطولة الخليجية المقامة على هامش المهرجان الكروي وستقوم اللجنة المنظمة بتوفير الأمور التالية لضمان انجاح العسكر التدريبي:</a:t>
            </a:r>
          </a:p>
          <a:p>
            <a:pPr marL="0" lvl="0" indent="0" algn="just" rtl="1">
              <a:lnSpc>
                <a:spcPts val="3240"/>
              </a:lnSpc>
              <a:spcBef>
                <a:spcPct val="0"/>
              </a:spcBef>
            </a:pPr>
            <a:r>
              <a:rPr lang="ar-EG" sz="2700" b="1" u="none" strike="noStrike">
                <a:solidFill>
                  <a:srgbClr val="FFFFFF"/>
                </a:solidFill>
                <a:latin typeface="Montserrat Bold"/>
                <a:ea typeface="Montserrat Bold"/>
                <a:cs typeface="Montserrat Bold"/>
                <a:sym typeface="Montserrat Bold"/>
                <a:rtl/>
              </a:rPr>
              <a:t>المواصلات طوال فترة المهرجان من المطار إلى الفندق لملعب التدريبات والعكس.</a:t>
            </a:r>
          </a:p>
          <a:p>
            <a:pPr marL="0" lvl="0" indent="0" algn="just" rtl="1">
              <a:lnSpc>
                <a:spcPts val="3240"/>
              </a:lnSpc>
              <a:spcBef>
                <a:spcPct val="0"/>
              </a:spcBef>
            </a:pPr>
            <a:r>
              <a:rPr lang="ar-EG" sz="2700" b="1" u="none" strike="noStrike">
                <a:solidFill>
                  <a:srgbClr val="FFFFFF"/>
                </a:solidFill>
                <a:latin typeface="Montserrat Bold"/>
                <a:ea typeface="Montserrat Bold"/>
                <a:cs typeface="Montserrat Bold"/>
                <a:sym typeface="Montserrat Bold"/>
                <a:rtl/>
              </a:rPr>
              <a:t>تدريبات مجانية في الفترة الصباحية والمسائية </a:t>
            </a:r>
          </a:p>
          <a:p>
            <a:pPr marL="0" lvl="0" indent="0" algn="just" rtl="1">
              <a:lnSpc>
                <a:spcPts val="3240"/>
              </a:lnSpc>
              <a:spcBef>
                <a:spcPct val="0"/>
              </a:spcBef>
            </a:pPr>
            <a:r>
              <a:rPr lang="ar-EG" sz="2700" b="1" u="none" strike="noStrike">
                <a:solidFill>
                  <a:srgbClr val="FFFFFF"/>
                </a:solidFill>
                <a:latin typeface="Montserrat Bold"/>
                <a:ea typeface="Montserrat Bold"/>
                <a:cs typeface="Montserrat Bold"/>
                <a:sym typeface="Montserrat Bold"/>
                <a:rtl/>
              </a:rPr>
              <a:t>عدد </a:t>
            </a:r>
            <a:r>
              <a:rPr lang="en-US" sz="2700" b="1" u="none" strike="noStrike">
                <a:solidFill>
                  <a:srgbClr val="FFFFFF"/>
                </a:solidFill>
                <a:latin typeface="Montserrat Bold"/>
                <a:ea typeface="Montserrat Bold"/>
                <a:cs typeface="Montserrat Bold"/>
                <a:sym typeface="Montserrat Bold"/>
              </a:rPr>
              <a:t>4</a:t>
            </a:r>
            <a:r>
              <a:rPr lang="ar-EG" sz="2700" b="1" u="none" strike="noStrike">
                <a:solidFill>
                  <a:srgbClr val="FFFFFF"/>
                </a:solidFill>
                <a:latin typeface="Montserrat Bold"/>
                <a:ea typeface="Montserrat Bold"/>
                <a:cs typeface="Montserrat Bold"/>
                <a:sym typeface="Montserrat Bold"/>
                <a:rtl/>
              </a:rPr>
              <a:t> ملاعب بمساحة : ملعب رقم </a:t>
            </a:r>
            <a:r>
              <a:rPr lang="en-US" sz="2700" b="1" u="none" strike="noStrike">
                <a:solidFill>
                  <a:srgbClr val="FFFFFF"/>
                </a:solidFill>
                <a:latin typeface="Montserrat Bold"/>
                <a:ea typeface="Montserrat Bold"/>
                <a:cs typeface="Montserrat Bold"/>
                <a:sym typeface="Montserrat Bold"/>
              </a:rPr>
              <a:t>1</a:t>
            </a:r>
            <a:r>
              <a:rPr lang="ar-EG" sz="2700" b="1" u="none" strike="noStrike">
                <a:solidFill>
                  <a:srgbClr val="FFFFFF"/>
                </a:solidFill>
                <a:latin typeface="Montserrat Bold"/>
                <a:ea typeface="Montserrat Bold"/>
                <a:cs typeface="Montserrat Bold"/>
                <a:sym typeface="Montserrat Bold"/>
                <a:rtl/>
              </a:rPr>
              <a:t> (الطول </a:t>
            </a:r>
            <a:r>
              <a:rPr lang="en-US" sz="2700" b="1" u="none" strike="noStrike">
                <a:solidFill>
                  <a:srgbClr val="FFFFFF"/>
                </a:solidFill>
                <a:latin typeface="Montserrat Bold"/>
                <a:ea typeface="Montserrat Bold"/>
                <a:cs typeface="Montserrat Bold"/>
                <a:sym typeface="Montserrat Bold"/>
              </a:rPr>
              <a:t>65</a:t>
            </a:r>
            <a:r>
              <a:rPr lang="ar-EG" sz="2700" b="1" u="none" strike="noStrike">
                <a:solidFill>
                  <a:srgbClr val="FFFFFF"/>
                </a:solidFill>
                <a:latin typeface="Montserrat Bold"/>
                <a:ea typeface="Montserrat Bold"/>
                <a:cs typeface="Montserrat Bold"/>
                <a:sym typeface="Montserrat Bold"/>
                <a:rtl/>
              </a:rPr>
              <a:t>م/العرض </a:t>
            </a:r>
            <a:r>
              <a:rPr lang="en-US" sz="2700" b="1" u="none" strike="noStrike">
                <a:solidFill>
                  <a:srgbClr val="FFFFFF"/>
                </a:solidFill>
                <a:latin typeface="Montserrat Bold"/>
                <a:ea typeface="Montserrat Bold"/>
                <a:cs typeface="Montserrat Bold"/>
                <a:sym typeface="Montserrat Bold"/>
              </a:rPr>
              <a:t>36</a:t>
            </a:r>
            <a:r>
              <a:rPr lang="ar-EG" sz="2700" b="1" u="none" strike="noStrike">
                <a:solidFill>
                  <a:srgbClr val="FFFFFF"/>
                </a:solidFill>
                <a:latin typeface="Montserrat Bold"/>
                <a:ea typeface="Montserrat Bold"/>
                <a:cs typeface="Montserrat Bold"/>
                <a:sym typeface="Montserrat Bold"/>
                <a:rtl/>
              </a:rPr>
              <a:t>م) -ملعب رقم </a:t>
            </a:r>
            <a:r>
              <a:rPr lang="en-US" sz="2700" b="1" u="none" strike="noStrike">
                <a:solidFill>
                  <a:srgbClr val="FFFFFF"/>
                </a:solidFill>
                <a:latin typeface="Montserrat Bold"/>
                <a:ea typeface="Montserrat Bold"/>
                <a:cs typeface="Montserrat Bold"/>
                <a:sym typeface="Montserrat Bold"/>
              </a:rPr>
              <a:t>2</a:t>
            </a:r>
            <a:r>
              <a:rPr lang="ar-EG" sz="2700" b="1" u="none" strike="noStrike">
                <a:solidFill>
                  <a:srgbClr val="FFFFFF"/>
                </a:solidFill>
                <a:latin typeface="Montserrat Bold"/>
                <a:ea typeface="Montserrat Bold"/>
                <a:cs typeface="Montserrat Bold"/>
                <a:sym typeface="Montserrat Bold"/>
                <a:rtl/>
              </a:rPr>
              <a:t> (الطول </a:t>
            </a:r>
            <a:r>
              <a:rPr lang="en-US" sz="2700" b="1" u="none" strike="noStrike">
                <a:solidFill>
                  <a:srgbClr val="FFFFFF"/>
                </a:solidFill>
                <a:latin typeface="Montserrat Bold"/>
                <a:ea typeface="Montserrat Bold"/>
                <a:cs typeface="Montserrat Bold"/>
                <a:sym typeface="Montserrat Bold"/>
              </a:rPr>
              <a:t>43</a:t>
            </a:r>
            <a:r>
              <a:rPr lang="ar-EG" sz="2700" b="1" u="none" strike="noStrike">
                <a:solidFill>
                  <a:srgbClr val="FFFFFF"/>
                </a:solidFill>
                <a:latin typeface="Montserrat Bold"/>
                <a:ea typeface="Montserrat Bold"/>
                <a:cs typeface="Montserrat Bold"/>
                <a:sym typeface="Montserrat Bold"/>
                <a:rtl/>
              </a:rPr>
              <a:t>م/العرض </a:t>
            </a:r>
            <a:r>
              <a:rPr lang="en-US" sz="2700" b="1" u="none" strike="noStrike">
                <a:solidFill>
                  <a:srgbClr val="FFFFFF"/>
                </a:solidFill>
                <a:latin typeface="Montserrat Bold"/>
                <a:ea typeface="Montserrat Bold"/>
                <a:cs typeface="Montserrat Bold"/>
                <a:sym typeface="Montserrat Bold"/>
              </a:rPr>
              <a:t>28</a:t>
            </a:r>
            <a:r>
              <a:rPr lang="ar-EG" sz="2700" b="1" u="none" strike="noStrike">
                <a:solidFill>
                  <a:srgbClr val="FFFFFF"/>
                </a:solidFill>
                <a:latin typeface="Montserrat Bold"/>
                <a:ea typeface="Montserrat Bold"/>
                <a:cs typeface="Montserrat Bold"/>
                <a:sym typeface="Montserrat Bold"/>
                <a:rtl/>
              </a:rPr>
              <a:t>م) ملعب رقم </a:t>
            </a:r>
            <a:r>
              <a:rPr lang="en-US" sz="2700" b="1" u="none" strike="noStrike">
                <a:solidFill>
                  <a:srgbClr val="FFFFFF"/>
                </a:solidFill>
                <a:latin typeface="Montserrat Bold"/>
                <a:ea typeface="Montserrat Bold"/>
                <a:cs typeface="Montserrat Bold"/>
                <a:sym typeface="Montserrat Bold"/>
              </a:rPr>
              <a:t>3</a:t>
            </a:r>
            <a:r>
              <a:rPr lang="ar-EG" sz="2700" b="1" u="none" strike="noStrike">
                <a:solidFill>
                  <a:srgbClr val="FFFFFF"/>
                </a:solidFill>
                <a:latin typeface="Montserrat Bold"/>
                <a:ea typeface="Montserrat Bold"/>
                <a:cs typeface="Montserrat Bold"/>
                <a:sym typeface="Montserrat Bold"/>
                <a:rtl/>
              </a:rPr>
              <a:t> (الطول </a:t>
            </a:r>
            <a:r>
              <a:rPr lang="en-US" sz="2700" b="1" u="none" strike="noStrike">
                <a:solidFill>
                  <a:srgbClr val="FFFFFF"/>
                </a:solidFill>
                <a:latin typeface="Montserrat Bold"/>
                <a:ea typeface="Montserrat Bold"/>
                <a:cs typeface="Montserrat Bold"/>
                <a:sym typeface="Montserrat Bold"/>
              </a:rPr>
              <a:t>43</a:t>
            </a:r>
            <a:r>
              <a:rPr lang="ar-EG" sz="2700" b="1" u="none" strike="noStrike">
                <a:solidFill>
                  <a:srgbClr val="FFFFFF"/>
                </a:solidFill>
                <a:latin typeface="Montserrat Bold"/>
                <a:ea typeface="Montserrat Bold"/>
                <a:cs typeface="Montserrat Bold"/>
                <a:sym typeface="Montserrat Bold"/>
                <a:rtl/>
              </a:rPr>
              <a:t>م/العرض </a:t>
            </a:r>
            <a:r>
              <a:rPr lang="en-US" sz="2700" b="1" u="none" strike="noStrike">
                <a:solidFill>
                  <a:srgbClr val="FFFFFF"/>
                </a:solidFill>
                <a:latin typeface="Montserrat Bold"/>
                <a:ea typeface="Montserrat Bold"/>
                <a:cs typeface="Montserrat Bold"/>
                <a:sym typeface="Montserrat Bold"/>
              </a:rPr>
              <a:t>28</a:t>
            </a:r>
            <a:r>
              <a:rPr lang="ar-EG" sz="2700" b="1" u="none" strike="noStrike">
                <a:solidFill>
                  <a:srgbClr val="FFFFFF"/>
                </a:solidFill>
                <a:latin typeface="Montserrat Bold"/>
                <a:ea typeface="Montserrat Bold"/>
                <a:cs typeface="Montserrat Bold"/>
                <a:sym typeface="Montserrat Bold"/>
                <a:rtl/>
              </a:rPr>
              <a:t>م)-ملعب رقم </a:t>
            </a:r>
            <a:r>
              <a:rPr lang="en-US" sz="2700" b="1" u="none" strike="noStrike">
                <a:solidFill>
                  <a:srgbClr val="FFFFFF"/>
                </a:solidFill>
                <a:latin typeface="Montserrat Bold"/>
                <a:ea typeface="Montserrat Bold"/>
                <a:cs typeface="Montserrat Bold"/>
                <a:sym typeface="Montserrat Bold"/>
              </a:rPr>
              <a:t>4</a:t>
            </a:r>
            <a:r>
              <a:rPr lang="ar-EG" sz="2700" b="1" u="none" strike="noStrike">
                <a:solidFill>
                  <a:srgbClr val="FFFFFF"/>
                </a:solidFill>
                <a:latin typeface="Montserrat Bold"/>
                <a:ea typeface="Montserrat Bold"/>
                <a:cs typeface="Montserrat Bold"/>
                <a:sym typeface="Montserrat Bold"/>
                <a:rtl/>
              </a:rPr>
              <a:t> (الطول </a:t>
            </a:r>
            <a:r>
              <a:rPr lang="en-US" sz="2700" b="1" u="none" strike="noStrike">
                <a:solidFill>
                  <a:srgbClr val="FFFFFF"/>
                </a:solidFill>
                <a:latin typeface="Montserrat Bold"/>
                <a:ea typeface="Montserrat Bold"/>
                <a:cs typeface="Montserrat Bold"/>
                <a:sym typeface="Montserrat Bold"/>
              </a:rPr>
              <a:t>40</a:t>
            </a:r>
            <a:r>
              <a:rPr lang="ar-EG" sz="2700" b="1" u="none" strike="noStrike">
                <a:solidFill>
                  <a:srgbClr val="FFFFFF"/>
                </a:solidFill>
                <a:latin typeface="Montserrat Bold"/>
                <a:ea typeface="Montserrat Bold"/>
                <a:cs typeface="Montserrat Bold"/>
                <a:sym typeface="Montserrat Bold"/>
                <a:rtl/>
              </a:rPr>
              <a:t>م/العرض </a:t>
            </a:r>
            <a:r>
              <a:rPr lang="en-US" sz="2700" b="1" u="none" strike="noStrike">
                <a:solidFill>
                  <a:srgbClr val="FFFFFF"/>
                </a:solidFill>
                <a:latin typeface="Montserrat Bold"/>
                <a:ea typeface="Montserrat Bold"/>
                <a:cs typeface="Montserrat Bold"/>
                <a:sym typeface="Montserrat Bold"/>
              </a:rPr>
              <a:t>25</a:t>
            </a:r>
            <a:r>
              <a:rPr lang="ar-EG" sz="2700" b="1" u="none" strike="noStrike">
                <a:solidFill>
                  <a:srgbClr val="FFFFFF"/>
                </a:solidFill>
                <a:latin typeface="Montserrat Bold"/>
                <a:ea typeface="Montserrat Bold"/>
                <a:cs typeface="Montserrat Bold"/>
                <a:sym typeface="Montserrat Bold"/>
                <a:rtl/>
              </a:rPr>
              <a:t>م)</a:t>
            </a:r>
          </a:p>
          <a:p>
            <a:pPr marL="0" lvl="0" indent="0" algn="just" rtl="1">
              <a:lnSpc>
                <a:spcPts val="3240"/>
              </a:lnSpc>
              <a:spcBef>
                <a:spcPct val="0"/>
              </a:spcBef>
            </a:pPr>
            <a:r>
              <a:rPr lang="ar-EG" sz="2700" b="1" u="none" strike="noStrike">
                <a:solidFill>
                  <a:srgbClr val="FFFFFF"/>
                </a:solidFill>
                <a:latin typeface="Montserrat Bold"/>
                <a:ea typeface="Montserrat Bold"/>
                <a:cs typeface="Montserrat Bold"/>
                <a:sym typeface="Montserrat Bold"/>
                <a:rtl/>
              </a:rPr>
              <a:t>صالة مغطاة مكيفة ومجهزة للتدريبات .</a:t>
            </a:r>
          </a:p>
          <a:p>
            <a:pPr marL="0" lvl="0" indent="0" algn="just" rtl="1">
              <a:lnSpc>
                <a:spcPts val="3240"/>
              </a:lnSpc>
              <a:spcBef>
                <a:spcPct val="0"/>
              </a:spcBef>
            </a:pPr>
            <a:r>
              <a:rPr lang="ar-EG" sz="2700" b="1" u="none" strike="noStrike">
                <a:solidFill>
                  <a:srgbClr val="FFFFFF"/>
                </a:solidFill>
                <a:latin typeface="Montserrat Bold"/>
                <a:ea typeface="Montserrat Bold"/>
                <a:cs typeface="Montserrat Bold"/>
                <a:sym typeface="Montserrat Bold"/>
                <a:rtl/>
              </a:rPr>
              <a:t>أهداف المرمى بمساحة: ملعب رقم </a:t>
            </a:r>
            <a:r>
              <a:rPr lang="en-US" sz="2700" b="1" u="none" strike="noStrike">
                <a:solidFill>
                  <a:srgbClr val="FFFFFF"/>
                </a:solidFill>
                <a:latin typeface="Montserrat Bold"/>
                <a:ea typeface="Montserrat Bold"/>
                <a:cs typeface="Montserrat Bold"/>
                <a:sym typeface="Montserrat Bold"/>
              </a:rPr>
              <a:t>1</a:t>
            </a:r>
            <a:r>
              <a:rPr lang="ar-EG" sz="2700" b="1" u="none" strike="noStrike">
                <a:solidFill>
                  <a:srgbClr val="FFFFFF"/>
                </a:solidFill>
                <a:latin typeface="Montserrat Bold"/>
                <a:ea typeface="Montserrat Bold"/>
                <a:cs typeface="Montserrat Bold"/>
                <a:sym typeface="Montserrat Bold"/>
                <a:rtl/>
              </a:rPr>
              <a:t> (</a:t>
            </a:r>
            <a:r>
              <a:rPr lang="en-US" sz="2700" b="1" u="none" strike="noStrike">
                <a:solidFill>
                  <a:srgbClr val="FFFFFF"/>
                </a:solidFill>
                <a:latin typeface="Montserrat Bold"/>
                <a:ea typeface="Montserrat Bold"/>
                <a:cs typeface="Montserrat Bold"/>
                <a:sym typeface="Montserrat Bold"/>
              </a:rPr>
              <a:t>18</a:t>
            </a:r>
            <a:r>
              <a:rPr lang="ar-EG" sz="2700" b="1" u="none" strike="noStrike">
                <a:solidFill>
                  <a:srgbClr val="FFFFFF"/>
                </a:solidFill>
                <a:latin typeface="Montserrat Bold"/>
                <a:ea typeface="Montserrat Bold"/>
                <a:cs typeface="Montserrat Bold"/>
                <a:sym typeface="Montserrat Bold"/>
                <a:rtl/>
              </a:rPr>
              <a:t>م) -ملعب رقم </a:t>
            </a:r>
            <a:r>
              <a:rPr lang="en-US" sz="2700" b="1" u="none" strike="noStrike">
                <a:solidFill>
                  <a:srgbClr val="FFFFFF"/>
                </a:solidFill>
                <a:latin typeface="Montserrat Bold"/>
                <a:ea typeface="Montserrat Bold"/>
                <a:cs typeface="Montserrat Bold"/>
                <a:sym typeface="Montserrat Bold"/>
              </a:rPr>
              <a:t>2</a:t>
            </a:r>
            <a:r>
              <a:rPr lang="ar-EG" sz="2700" b="1" u="none" strike="noStrike">
                <a:solidFill>
                  <a:srgbClr val="FFFFFF"/>
                </a:solidFill>
                <a:latin typeface="Montserrat Bold"/>
                <a:ea typeface="Montserrat Bold"/>
                <a:cs typeface="Montserrat Bold"/>
                <a:sym typeface="Montserrat Bold"/>
                <a:rtl/>
              </a:rPr>
              <a:t> (</a:t>
            </a:r>
            <a:r>
              <a:rPr lang="en-US" sz="2700" b="1" u="none" strike="noStrike">
                <a:solidFill>
                  <a:srgbClr val="FFFFFF"/>
                </a:solidFill>
                <a:latin typeface="Montserrat Bold"/>
                <a:ea typeface="Montserrat Bold"/>
                <a:cs typeface="Montserrat Bold"/>
                <a:sym typeface="Montserrat Bold"/>
              </a:rPr>
              <a:t>14</a:t>
            </a:r>
            <a:r>
              <a:rPr lang="ar-EG" sz="2700" b="1" u="none" strike="noStrike">
                <a:solidFill>
                  <a:srgbClr val="FFFFFF"/>
                </a:solidFill>
                <a:latin typeface="Montserrat Bold"/>
                <a:ea typeface="Montserrat Bold"/>
                <a:cs typeface="Montserrat Bold"/>
                <a:sym typeface="Montserrat Bold"/>
                <a:rtl/>
              </a:rPr>
              <a:t>م) -ملعب رقم </a:t>
            </a:r>
            <a:r>
              <a:rPr lang="en-US" sz="2700" b="1" u="none" strike="noStrike">
                <a:solidFill>
                  <a:srgbClr val="FFFFFF"/>
                </a:solidFill>
                <a:latin typeface="Montserrat Bold"/>
                <a:ea typeface="Montserrat Bold"/>
                <a:cs typeface="Montserrat Bold"/>
                <a:sym typeface="Montserrat Bold"/>
              </a:rPr>
              <a:t>3</a:t>
            </a:r>
            <a:r>
              <a:rPr lang="ar-EG" sz="2700" b="1" u="none" strike="noStrike">
                <a:solidFill>
                  <a:srgbClr val="FFFFFF"/>
                </a:solidFill>
                <a:latin typeface="Montserrat Bold"/>
                <a:ea typeface="Montserrat Bold"/>
                <a:cs typeface="Montserrat Bold"/>
                <a:sym typeface="Montserrat Bold"/>
                <a:rtl/>
              </a:rPr>
              <a:t> (</a:t>
            </a:r>
            <a:r>
              <a:rPr lang="en-US" sz="2700" b="1" u="none" strike="noStrike">
                <a:solidFill>
                  <a:srgbClr val="FFFFFF"/>
                </a:solidFill>
                <a:latin typeface="Montserrat Bold"/>
                <a:ea typeface="Montserrat Bold"/>
                <a:cs typeface="Montserrat Bold"/>
                <a:sym typeface="Montserrat Bold"/>
              </a:rPr>
              <a:t>14</a:t>
            </a:r>
            <a:r>
              <a:rPr lang="ar-EG" sz="2700" b="1" u="none" strike="noStrike">
                <a:solidFill>
                  <a:srgbClr val="FFFFFF"/>
                </a:solidFill>
                <a:latin typeface="Montserrat Bold"/>
                <a:ea typeface="Montserrat Bold"/>
                <a:cs typeface="Montserrat Bold"/>
                <a:sym typeface="Montserrat Bold"/>
                <a:rtl/>
              </a:rPr>
              <a:t>م) -ملعب رقم </a:t>
            </a:r>
            <a:r>
              <a:rPr lang="en-US" sz="2700" b="1" u="none" strike="noStrike">
                <a:solidFill>
                  <a:srgbClr val="FFFFFF"/>
                </a:solidFill>
                <a:latin typeface="Montserrat Bold"/>
                <a:ea typeface="Montserrat Bold"/>
                <a:cs typeface="Montserrat Bold"/>
                <a:sym typeface="Montserrat Bold"/>
              </a:rPr>
              <a:t>4</a:t>
            </a:r>
            <a:r>
              <a:rPr lang="ar-EG" sz="2700" b="1" u="none" strike="noStrike">
                <a:solidFill>
                  <a:srgbClr val="FFFFFF"/>
                </a:solidFill>
                <a:latin typeface="Montserrat Bold"/>
                <a:ea typeface="Montserrat Bold"/>
                <a:cs typeface="Montserrat Bold"/>
                <a:sym typeface="Montserrat Bold"/>
                <a:rtl/>
              </a:rPr>
              <a:t> (</a:t>
            </a:r>
            <a:r>
              <a:rPr lang="en-US" sz="2700" b="1" u="none" strike="noStrike">
                <a:solidFill>
                  <a:srgbClr val="FFFFFF"/>
                </a:solidFill>
                <a:latin typeface="Montserrat Bold"/>
                <a:ea typeface="Montserrat Bold"/>
                <a:cs typeface="Montserrat Bold"/>
                <a:sym typeface="Montserrat Bold"/>
              </a:rPr>
              <a:t>14</a:t>
            </a:r>
            <a:r>
              <a:rPr lang="ar-EG" sz="2700" b="1" u="none" strike="noStrike">
                <a:solidFill>
                  <a:srgbClr val="FFFFFF"/>
                </a:solidFill>
                <a:latin typeface="Montserrat Bold"/>
                <a:ea typeface="Montserrat Bold"/>
                <a:cs typeface="Montserrat Bold"/>
                <a:sym typeface="Montserrat Bold"/>
                <a:rtl/>
              </a:rPr>
              <a:t>م).</a:t>
            </a:r>
          </a:p>
          <a:p>
            <a:pPr marL="0" lvl="0" indent="0" algn="just" rtl="1">
              <a:lnSpc>
                <a:spcPts val="3240"/>
              </a:lnSpc>
              <a:spcBef>
                <a:spcPct val="0"/>
              </a:spcBef>
            </a:pPr>
            <a:r>
              <a:rPr lang="ar-EG" sz="2700" b="1" u="none" strike="noStrike">
                <a:solidFill>
                  <a:srgbClr val="FFFFFF"/>
                </a:solidFill>
                <a:latin typeface="Montserrat Bold"/>
                <a:ea typeface="Montserrat Bold"/>
                <a:cs typeface="Montserrat Bold"/>
                <a:sym typeface="Montserrat Bold"/>
                <a:rtl/>
              </a:rPr>
              <a:t>كرات بحجم ( </a:t>
            </a:r>
            <a:r>
              <a:rPr lang="en-US" sz="2700" b="1" u="none" strike="noStrike">
                <a:solidFill>
                  <a:srgbClr val="FFFFFF"/>
                </a:solidFill>
                <a:latin typeface="Montserrat Bold"/>
                <a:ea typeface="Montserrat Bold"/>
                <a:cs typeface="Montserrat Bold"/>
                <a:sym typeface="Montserrat Bold"/>
              </a:rPr>
              <a:t>3</a:t>
            </a:r>
            <a:r>
              <a:rPr lang="ar-EG" sz="2700" b="1" u="none" strike="noStrike">
                <a:solidFill>
                  <a:srgbClr val="FFFFFF"/>
                </a:solidFill>
                <a:latin typeface="Montserrat Bold"/>
                <a:ea typeface="Montserrat Bold"/>
                <a:cs typeface="Montserrat Bold"/>
                <a:sym typeface="Montserrat Bold"/>
                <a:rtl/>
              </a:rPr>
              <a:t> – </a:t>
            </a:r>
            <a:r>
              <a:rPr lang="en-US" sz="2700" b="1" u="none" strike="noStrike">
                <a:solidFill>
                  <a:srgbClr val="FFFFFF"/>
                </a:solidFill>
                <a:latin typeface="Montserrat Bold"/>
                <a:ea typeface="Montserrat Bold"/>
                <a:cs typeface="Montserrat Bold"/>
                <a:sym typeface="Montserrat Bold"/>
              </a:rPr>
              <a:t>4</a:t>
            </a:r>
            <a:r>
              <a:rPr lang="ar-EG" sz="2700" b="1" u="none" strike="noStrike">
                <a:solidFill>
                  <a:srgbClr val="FFFFFF"/>
                </a:solidFill>
                <a:latin typeface="Montserrat Bold"/>
                <a:ea typeface="Montserrat Bold"/>
                <a:cs typeface="Montserrat Bold"/>
                <a:sym typeface="Montserrat Bold"/>
                <a:rtl/>
              </a:rPr>
              <a:t> – </a:t>
            </a:r>
            <a:r>
              <a:rPr lang="en-US" sz="2700" b="1" u="none" strike="noStrike">
                <a:solidFill>
                  <a:srgbClr val="FFFFFF"/>
                </a:solidFill>
                <a:latin typeface="Montserrat Bold"/>
                <a:ea typeface="Montserrat Bold"/>
                <a:cs typeface="Montserrat Bold"/>
                <a:sym typeface="Montserrat Bold"/>
              </a:rPr>
              <a:t>5</a:t>
            </a:r>
            <a:r>
              <a:rPr lang="ar-EG" sz="2700" b="1" u="none" strike="noStrike">
                <a:solidFill>
                  <a:srgbClr val="FFFFFF"/>
                </a:solidFill>
                <a:latin typeface="Montserrat Bold"/>
                <a:ea typeface="Montserrat Bold"/>
                <a:cs typeface="Montserrat Bold"/>
                <a:sym typeface="Montserrat Bold"/>
                <a:rtl/>
              </a:rPr>
              <a:t> ) مجموعة من الادوات التدريبية</a:t>
            </a:r>
          </a:p>
          <a:p>
            <a:pPr marL="0" lvl="0" indent="0" algn="just" rtl="1">
              <a:lnSpc>
                <a:spcPts val="3240"/>
              </a:lnSpc>
              <a:spcBef>
                <a:spcPct val="0"/>
              </a:spcBef>
            </a:pPr>
            <a:r>
              <a:rPr lang="ar-EG" sz="2700" b="1" u="none" strike="noStrike">
                <a:solidFill>
                  <a:srgbClr val="FFFFFF"/>
                </a:solidFill>
                <a:latin typeface="Montserrat Bold"/>
                <a:ea typeface="Montserrat Bold"/>
                <a:cs typeface="Montserrat Bold"/>
                <a:sym typeface="Montserrat Bold"/>
                <a:rtl/>
              </a:rPr>
              <a:t> أماكن مخصصة للمتفرجين وأولياء الامور ( مدرجات ) بسعة </a:t>
            </a:r>
            <a:r>
              <a:rPr lang="en-US" sz="2700" b="1" u="none" strike="noStrike">
                <a:solidFill>
                  <a:srgbClr val="FFFFFF"/>
                </a:solidFill>
                <a:latin typeface="Montserrat Bold"/>
                <a:ea typeface="Montserrat Bold"/>
                <a:cs typeface="Montserrat Bold"/>
                <a:sym typeface="Montserrat Bold"/>
              </a:rPr>
              <a:t>1000</a:t>
            </a:r>
            <a:r>
              <a:rPr lang="ar-EG" sz="2700" b="1" u="none" strike="noStrike">
                <a:solidFill>
                  <a:srgbClr val="FFFFFF"/>
                </a:solidFill>
                <a:latin typeface="Montserrat Bold"/>
                <a:ea typeface="Montserrat Bold"/>
                <a:cs typeface="Montserrat Bold"/>
                <a:sym typeface="Montserrat Bold"/>
                <a:rtl/>
              </a:rPr>
              <a:t> متفرج وأماكن لكبار الشخصيات.</a:t>
            </a:r>
          </a:p>
          <a:p>
            <a:pPr marL="0" lvl="0" indent="0" algn="just" rtl="1">
              <a:lnSpc>
                <a:spcPts val="3240"/>
              </a:lnSpc>
              <a:spcBef>
                <a:spcPct val="0"/>
              </a:spcBef>
            </a:pPr>
            <a:r>
              <a:rPr lang="ar-EG" sz="2700" b="1" u="none" strike="noStrike">
                <a:solidFill>
                  <a:srgbClr val="FFFFFF"/>
                </a:solidFill>
                <a:latin typeface="Montserrat Bold"/>
                <a:ea typeface="Montserrat Bold"/>
                <a:cs typeface="Montserrat Bold"/>
                <a:sym typeface="Montserrat Bold"/>
                <a:rtl/>
              </a:rPr>
              <a:t>عدد </a:t>
            </a:r>
            <a:r>
              <a:rPr lang="en-US" sz="2700" b="1" u="none" strike="noStrike">
                <a:solidFill>
                  <a:srgbClr val="FFFFFF"/>
                </a:solidFill>
                <a:latin typeface="Montserrat Bold"/>
                <a:ea typeface="Montserrat Bold"/>
                <a:cs typeface="Montserrat Bold"/>
                <a:sym typeface="Montserrat Bold"/>
              </a:rPr>
              <a:t>4</a:t>
            </a:r>
            <a:r>
              <a:rPr lang="ar-EG" sz="2700" b="1" u="none" strike="noStrike">
                <a:solidFill>
                  <a:srgbClr val="FFFFFF"/>
                </a:solidFill>
                <a:latin typeface="Montserrat Bold"/>
                <a:ea typeface="Montserrat Bold"/>
                <a:cs typeface="Montserrat Bold"/>
                <a:sym typeface="Montserrat Bold"/>
                <a:rtl/>
              </a:rPr>
              <a:t> غرف لتبديل الملابس والإستحمام.</a:t>
            </a:r>
          </a:p>
          <a:p>
            <a:pPr marL="0" lvl="0" indent="0" algn="just" rtl="1">
              <a:lnSpc>
                <a:spcPts val="3240"/>
              </a:lnSpc>
              <a:spcBef>
                <a:spcPct val="0"/>
              </a:spcBef>
            </a:pPr>
            <a:endParaRPr lang="ar-EG" sz="2700" b="1" u="none" strike="noStrike">
              <a:solidFill>
                <a:srgbClr val="FFFFFF"/>
              </a:solidFill>
              <a:latin typeface="Montserrat Bold"/>
              <a:ea typeface="Montserrat Bold"/>
              <a:cs typeface="Montserrat Bold"/>
              <a:sym typeface="Montserrat Bold"/>
              <a:rtl/>
            </a:endParaRPr>
          </a:p>
          <a:p>
            <a:pPr marL="0" lvl="0" indent="0" algn="just" rtl="1">
              <a:lnSpc>
                <a:spcPts val="3240"/>
              </a:lnSpc>
              <a:spcBef>
                <a:spcPct val="0"/>
              </a:spcBef>
            </a:pPr>
            <a:endParaRPr lang="ar-EG" sz="2700" b="1" u="none" strike="noStrike">
              <a:solidFill>
                <a:srgbClr val="FFFFFF"/>
              </a:solidFill>
              <a:latin typeface="Montserrat Bold"/>
              <a:ea typeface="Montserrat Bold"/>
              <a:cs typeface="Montserrat Bold"/>
              <a:sym typeface="Montserrat Bold"/>
              <a:rtl/>
            </a:endParaRPr>
          </a:p>
        </p:txBody>
      </p:sp>
      <p:sp>
        <p:nvSpPr>
          <p:cNvPr id="6" name="Freeform 6"/>
          <p:cNvSpPr/>
          <p:nvPr/>
        </p:nvSpPr>
        <p:spPr>
          <a:xfrm>
            <a:off x="-1733471" y="911704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TextBox 9"/>
          <p:cNvSpPr txBox="1"/>
          <p:nvPr/>
        </p:nvSpPr>
        <p:spPr>
          <a:xfrm>
            <a:off x="5618691" y="318190"/>
            <a:ext cx="12199237" cy="1412837"/>
          </a:xfrm>
          <a:prstGeom prst="rect">
            <a:avLst/>
          </a:prstGeom>
        </p:spPr>
        <p:txBody>
          <a:bodyPr lIns="0" tIns="0" rIns="0" bIns="0" rtlCol="0" anchor="t">
            <a:spAutoFit/>
          </a:bodyPr>
          <a:lstStyle/>
          <a:p>
            <a:pPr marL="0" lvl="0" indent="0" algn="r" rtl="1">
              <a:lnSpc>
                <a:spcPts val="10999"/>
              </a:lnSpc>
              <a:spcBef>
                <a:spcPct val="0"/>
              </a:spcBef>
            </a:pPr>
            <a:r>
              <a:rPr lang="ar-EG" sz="9999" b="1">
                <a:solidFill>
                  <a:srgbClr val="FFFFFF"/>
                </a:solidFill>
                <a:latin typeface="Montserrat Bold"/>
                <a:ea typeface="Montserrat Bold"/>
                <a:cs typeface="Montserrat Bold"/>
                <a:sym typeface="Montserrat Bold"/>
                <a:rtl/>
              </a:rPr>
              <a:t>المعسكر التدريبي</a:t>
            </a:r>
          </a:p>
        </p:txBody>
      </p:sp>
      <p:sp>
        <p:nvSpPr>
          <p:cNvPr id="10" name="AutoShape 10"/>
          <p:cNvSpPr/>
          <p:nvPr/>
        </p:nvSpPr>
        <p:spPr>
          <a:xfrm>
            <a:off x="1163673" y="854601"/>
            <a:ext cx="1328436" cy="931350"/>
          </a:xfrm>
          <a:prstGeom prst="rect">
            <a:avLst/>
          </a:prstGeom>
          <a:solidFill>
            <a:srgbClr val="09426B"/>
          </a:solidFill>
        </p:spPr>
        <p:txBody>
          <a:bodyPr/>
          <a:lstStyle/>
          <a:p>
            <a:endParaRPr lang="en-US"/>
          </a:p>
        </p:txBody>
      </p:sp>
      <p:sp>
        <p:nvSpPr>
          <p:cNvPr id="11" name="TextBox 11"/>
          <p:cNvSpPr txBox="1"/>
          <p:nvPr/>
        </p:nvSpPr>
        <p:spPr>
          <a:xfrm>
            <a:off x="562950" y="978963"/>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9" action="ppaction://hlinksldjump"/>
                <a:rtl/>
              </a:rPr>
              <a:t>عودة</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sp>
        <p:nvSpPr>
          <p:cNvPr id="3" name="Freeform 3"/>
          <p:cNvSpPr/>
          <p:nvPr/>
        </p:nvSpPr>
        <p:spPr>
          <a:xfrm>
            <a:off x="-1348581" y="9280392"/>
            <a:ext cx="6187483" cy="1878745"/>
          </a:xfrm>
          <a:custGeom>
            <a:avLst/>
            <a:gdLst/>
            <a:ahLst/>
            <a:cxnLst/>
            <a:rect l="l" t="t" r="r" b="b"/>
            <a:pathLst>
              <a:path w="6187483" h="1878745">
                <a:moveTo>
                  <a:pt x="0" y="0"/>
                </a:moveTo>
                <a:lnTo>
                  <a:pt x="6187483" y="0"/>
                </a:lnTo>
                <a:lnTo>
                  <a:pt x="6187483" y="1878744"/>
                </a:lnTo>
                <a:lnTo>
                  <a:pt x="0" y="1878744"/>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TextBox 6"/>
          <p:cNvSpPr txBox="1"/>
          <p:nvPr/>
        </p:nvSpPr>
        <p:spPr>
          <a:xfrm>
            <a:off x="6481122" y="3555039"/>
            <a:ext cx="11732553" cy="5485805"/>
          </a:xfrm>
          <a:prstGeom prst="rect">
            <a:avLst/>
          </a:prstGeom>
        </p:spPr>
        <p:txBody>
          <a:bodyPr lIns="0" tIns="0" rIns="0" bIns="0" rtlCol="0" anchor="t">
            <a:spAutoFit/>
          </a:bodyPr>
          <a:lstStyle/>
          <a:p>
            <a:pPr marL="0" lvl="0" indent="0" algn="just" rtl="1">
              <a:lnSpc>
                <a:spcPts val="2760"/>
              </a:lnSpc>
              <a:spcBef>
                <a:spcPct val="0"/>
              </a:spcBef>
            </a:pPr>
            <a:r>
              <a:rPr lang="ar-EG" sz="2300" b="1" u="none" strike="noStrike">
                <a:solidFill>
                  <a:srgbClr val="FFFFFF"/>
                </a:solidFill>
                <a:latin typeface="Montserrat Bold"/>
                <a:ea typeface="Montserrat Bold"/>
                <a:cs typeface="Montserrat Bold"/>
                <a:sym typeface="Montserrat Bold"/>
                <a:rtl/>
              </a:rPr>
              <a:t>القوانين : </a:t>
            </a:r>
          </a:p>
          <a:p>
            <a:pPr marL="0" lvl="0" indent="0" algn="just" rtl="1">
              <a:lnSpc>
                <a:spcPts val="2760"/>
              </a:lnSpc>
              <a:spcBef>
                <a:spcPct val="0"/>
              </a:spcBef>
            </a:pPr>
            <a:endParaRPr lang="ar-EG" sz="2300" b="1" u="none" strike="noStrike">
              <a:solidFill>
                <a:srgbClr val="FFFFFF"/>
              </a:solidFill>
              <a:latin typeface="Montserrat Bold"/>
              <a:ea typeface="Montserrat Bold"/>
              <a:cs typeface="Montserrat Bold"/>
              <a:sym typeface="Montserrat Bold"/>
              <a:rtl/>
            </a:endParaRPr>
          </a:p>
          <a:p>
            <a:pPr marL="0" lvl="0" indent="0" algn="just" rtl="1">
              <a:lnSpc>
                <a:spcPts val="2760"/>
              </a:lnSpc>
              <a:spcBef>
                <a:spcPct val="0"/>
              </a:spcBef>
            </a:pPr>
            <a:r>
              <a:rPr lang="en-US" sz="2300" b="1" u="none" strike="noStrike">
                <a:solidFill>
                  <a:srgbClr val="FFFFFF"/>
                </a:solidFill>
                <a:latin typeface="Montserrat Bold"/>
                <a:ea typeface="Montserrat Bold"/>
                <a:cs typeface="Montserrat Bold"/>
                <a:sym typeface="Montserrat Bold"/>
              </a:rPr>
              <a:t>1</a:t>
            </a:r>
            <a:r>
              <a:rPr lang="ar-EG" sz="2300" b="1" u="none" strike="noStrike">
                <a:solidFill>
                  <a:srgbClr val="FFFFFF"/>
                </a:solidFill>
                <a:latin typeface="Montserrat Bold"/>
                <a:ea typeface="Montserrat Bold"/>
                <a:cs typeface="Montserrat Bold"/>
                <a:sym typeface="Montserrat Bold"/>
                <a:rtl/>
              </a:rPr>
              <a:t>- يمثل كل فريق </a:t>
            </a:r>
            <a:r>
              <a:rPr lang="en-US" sz="2300" b="1" u="none" strike="noStrike">
                <a:solidFill>
                  <a:srgbClr val="FFFFFF"/>
                </a:solidFill>
                <a:latin typeface="Montserrat Bold"/>
                <a:ea typeface="Montserrat Bold"/>
                <a:cs typeface="Montserrat Bold"/>
                <a:sym typeface="Montserrat Bold"/>
              </a:rPr>
              <a:t>4</a:t>
            </a:r>
            <a:r>
              <a:rPr lang="ar-EG" sz="2300" b="1" u="none" strike="noStrike">
                <a:solidFill>
                  <a:srgbClr val="FFFFFF"/>
                </a:solidFill>
                <a:latin typeface="Montserrat Bold"/>
                <a:ea typeface="Montserrat Bold"/>
                <a:cs typeface="Montserrat Bold"/>
                <a:sym typeface="Montserrat Bold"/>
                <a:rtl/>
              </a:rPr>
              <a:t> لاعبين فقط ولكل شوط لاعبين </a:t>
            </a:r>
            <a:r>
              <a:rPr lang="en-US" sz="2300" b="1" u="none" strike="noStrike">
                <a:solidFill>
                  <a:srgbClr val="FFFFFF"/>
                </a:solidFill>
                <a:latin typeface="Montserrat Bold"/>
                <a:ea typeface="Montserrat Bold"/>
                <a:cs typeface="Montserrat Bold"/>
                <a:sym typeface="Montserrat Bold"/>
              </a:rPr>
              <a:t>2</a:t>
            </a:r>
            <a:r>
              <a:rPr lang="ar-EG" sz="2300" b="1" u="none" strike="noStrike">
                <a:solidFill>
                  <a:srgbClr val="FFFFFF"/>
                </a:solidFill>
                <a:latin typeface="Montserrat Bold"/>
                <a:ea typeface="Montserrat Bold"/>
                <a:cs typeface="Montserrat Bold"/>
                <a:sym typeface="Montserrat Bold"/>
                <a:rtl/>
              </a:rPr>
              <a:t> ويتم استبدالهم بشكل اجباري في الشوط الثاني . </a:t>
            </a:r>
          </a:p>
          <a:p>
            <a:pPr marL="0" lvl="0" indent="0" algn="just" rtl="1">
              <a:lnSpc>
                <a:spcPts val="2760"/>
              </a:lnSpc>
              <a:spcBef>
                <a:spcPct val="0"/>
              </a:spcBef>
            </a:pPr>
            <a:endParaRPr lang="ar-EG" sz="2300" b="1" u="none" strike="noStrike">
              <a:solidFill>
                <a:srgbClr val="FFFFFF"/>
              </a:solidFill>
              <a:latin typeface="Montserrat Bold"/>
              <a:ea typeface="Montserrat Bold"/>
              <a:cs typeface="Montserrat Bold"/>
              <a:sym typeface="Montserrat Bold"/>
              <a:rtl/>
            </a:endParaRPr>
          </a:p>
          <a:p>
            <a:pPr marL="0" lvl="0" indent="0" algn="just" rtl="1">
              <a:lnSpc>
                <a:spcPts val="2760"/>
              </a:lnSpc>
              <a:spcBef>
                <a:spcPct val="0"/>
              </a:spcBef>
            </a:pPr>
            <a:r>
              <a:rPr lang="en-US" sz="2300" b="1" u="none" strike="noStrike">
                <a:solidFill>
                  <a:srgbClr val="FFFFFF"/>
                </a:solidFill>
                <a:latin typeface="Montserrat Bold"/>
                <a:ea typeface="Montserrat Bold"/>
                <a:cs typeface="Montserrat Bold"/>
                <a:sym typeface="Montserrat Bold"/>
              </a:rPr>
              <a:t>2</a:t>
            </a:r>
            <a:r>
              <a:rPr lang="ar-EG" sz="2300" b="1" u="none" strike="noStrike">
                <a:solidFill>
                  <a:srgbClr val="FFFFFF"/>
                </a:solidFill>
                <a:latin typeface="Montserrat Bold"/>
                <a:ea typeface="Montserrat Bold"/>
                <a:cs typeface="Montserrat Bold"/>
                <a:sym typeface="Montserrat Bold"/>
                <a:rtl/>
              </a:rPr>
              <a:t>- تلعب البطولة على جهاز بلاي ستيشن </a:t>
            </a:r>
            <a:r>
              <a:rPr lang="en-US" sz="2300" b="1" u="none" strike="noStrike">
                <a:solidFill>
                  <a:srgbClr val="FFFFFF"/>
                </a:solidFill>
                <a:latin typeface="Montserrat Bold"/>
                <a:ea typeface="Montserrat Bold"/>
                <a:cs typeface="Montserrat Bold"/>
                <a:sym typeface="Montserrat Bold"/>
              </a:rPr>
              <a:t>5</a:t>
            </a:r>
            <a:r>
              <a:rPr lang="ar-EG" sz="2300" b="1" u="none" strike="noStrike">
                <a:solidFill>
                  <a:srgbClr val="FFFFFF"/>
                </a:solidFill>
                <a:latin typeface="Montserrat Bold"/>
                <a:ea typeface="Montserrat Bold"/>
                <a:cs typeface="Montserrat Bold"/>
                <a:sym typeface="Montserrat Bold"/>
                <a:rtl/>
              </a:rPr>
              <a:t> ( </a:t>
            </a:r>
            <a:r>
              <a:rPr lang="en-US" sz="2300" b="1" u="none" strike="noStrike">
                <a:solidFill>
                  <a:srgbClr val="FFFFFF"/>
                </a:solidFill>
                <a:latin typeface="Montserrat Bold"/>
                <a:ea typeface="Montserrat Bold"/>
                <a:cs typeface="Montserrat Bold"/>
                <a:sym typeface="Montserrat Bold"/>
              </a:rPr>
              <a:t>FIFA FC 24</a:t>
            </a:r>
            <a:r>
              <a:rPr lang="ar-EG" sz="2300" b="1" u="none" strike="noStrike">
                <a:solidFill>
                  <a:srgbClr val="FFFFFF"/>
                </a:solidFill>
                <a:latin typeface="Montserrat Bold"/>
                <a:ea typeface="Montserrat Bold"/>
                <a:cs typeface="Montserrat Bold"/>
                <a:sym typeface="Montserrat Bold"/>
                <a:rtl/>
              </a:rPr>
              <a:t> ) . </a:t>
            </a:r>
          </a:p>
          <a:p>
            <a:pPr marL="0" lvl="0" indent="0" algn="just" rtl="1">
              <a:lnSpc>
                <a:spcPts val="2760"/>
              </a:lnSpc>
              <a:spcBef>
                <a:spcPct val="0"/>
              </a:spcBef>
            </a:pPr>
            <a:endParaRPr lang="ar-EG" sz="2300" b="1" u="none" strike="noStrike">
              <a:solidFill>
                <a:srgbClr val="FFFFFF"/>
              </a:solidFill>
              <a:latin typeface="Montserrat Bold"/>
              <a:ea typeface="Montserrat Bold"/>
              <a:cs typeface="Montserrat Bold"/>
              <a:sym typeface="Montserrat Bold"/>
              <a:rtl/>
            </a:endParaRPr>
          </a:p>
          <a:p>
            <a:pPr marL="0" lvl="0" indent="0" algn="just" rtl="1">
              <a:lnSpc>
                <a:spcPts val="2760"/>
              </a:lnSpc>
              <a:spcBef>
                <a:spcPct val="0"/>
              </a:spcBef>
            </a:pPr>
            <a:r>
              <a:rPr lang="en-US" sz="2300" b="1" u="none" strike="noStrike">
                <a:solidFill>
                  <a:srgbClr val="FFFFFF"/>
                </a:solidFill>
                <a:latin typeface="Montserrat Bold"/>
                <a:ea typeface="Montserrat Bold"/>
                <a:cs typeface="Montserrat Bold"/>
                <a:sym typeface="Montserrat Bold"/>
              </a:rPr>
              <a:t>3</a:t>
            </a:r>
            <a:r>
              <a:rPr lang="ar-EG" sz="2300" b="1" u="none" strike="noStrike">
                <a:solidFill>
                  <a:srgbClr val="FFFFFF"/>
                </a:solidFill>
                <a:latin typeface="Montserrat Bold"/>
                <a:ea typeface="Montserrat Bold"/>
                <a:cs typeface="Montserrat Bold"/>
                <a:sym typeface="Montserrat Bold"/>
                <a:rtl/>
              </a:rPr>
              <a:t>- يجب أن يشارك الفريق في هذه البطولة بنفس اسم الفريق المشارك في البطولة الخليجية . </a:t>
            </a:r>
          </a:p>
          <a:p>
            <a:pPr marL="0" lvl="0" indent="0" algn="just" rtl="1">
              <a:lnSpc>
                <a:spcPts val="2760"/>
              </a:lnSpc>
              <a:spcBef>
                <a:spcPct val="0"/>
              </a:spcBef>
            </a:pPr>
            <a:endParaRPr lang="ar-EG" sz="2300" b="1" u="none" strike="noStrike">
              <a:solidFill>
                <a:srgbClr val="FFFFFF"/>
              </a:solidFill>
              <a:latin typeface="Montserrat Bold"/>
              <a:ea typeface="Montserrat Bold"/>
              <a:cs typeface="Montserrat Bold"/>
              <a:sym typeface="Montserrat Bold"/>
              <a:rtl/>
            </a:endParaRPr>
          </a:p>
          <a:p>
            <a:pPr marL="0" lvl="0" indent="0" algn="just" rtl="1">
              <a:lnSpc>
                <a:spcPts val="2760"/>
              </a:lnSpc>
              <a:spcBef>
                <a:spcPct val="0"/>
              </a:spcBef>
            </a:pPr>
            <a:r>
              <a:rPr lang="en-US" sz="2300" b="1" u="none" strike="noStrike">
                <a:solidFill>
                  <a:srgbClr val="FFFFFF"/>
                </a:solidFill>
                <a:latin typeface="Montserrat Bold"/>
                <a:ea typeface="Montserrat Bold"/>
                <a:cs typeface="Montserrat Bold"/>
                <a:sym typeface="Montserrat Bold"/>
              </a:rPr>
              <a:t>4</a:t>
            </a:r>
            <a:r>
              <a:rPr lang="ar-EG" sz="2300" b="1" u="none" strike="noStrike">
                <a:solidFill>
                  <a:srgbClr val="FFFFFF"/>
                </a:solidFill>
                <a:latin typeface="Montserrat Bold"/>
                <a:ea typeface="Montserrat Bold"/>
                <a:cs typeface="Montserrat Bold"/>
                <a:sym typeface="Montserrat Bold"/>
                <a:rtl/>
              </a:rPr>
              <a:t>- يحق لكل فريق المشاركة بفريق واحد فقط . </a:t>
            </a:r>
          </a:p>
          <a:p>
            <a:pPr marL="0" lvl="0" indent="0" algn="just" rtl="1">
              <a:lnSpc>
                <a:spcPts val="2760"/>
              </a:lnSpc>
              <a:spcBef>
                <a:spcPct val="0"/>
              </a:spcBef>
            </a:pPr>
            <a:endParaRPr lang="ar-EG" sz="2300" b="1" u="none" strike="noStrike">
              <a:solidFill>
                <a:srgbClr val="FFFFFF"/>
              </a:solidFill>
              <a:latin typeface="Montserrat Bold"/>
              <a:ea typeface="Montserrat Bold"/>
              <a:cs typeface="Montserrat Bold"/>
              <a:sym typeface="Montserrat Bold"/>
              <a:rtl/>
            </a:endParaRPr>
          </a:p>
          <a:p>
            <a:pPr marL="0" lvl="0" indent="0" algn="just" rtl="1">
              <a:lnSpc>
                <a:spcPts val="2760"/>
              </a:lnSpc>
              <a:spcBef>
                <a:spcPct val="0"/>
              </a:spcBef>
            </a:pPr>
            <a:r>
              <a:rPr lang="en-US" sz="2300" b="1" u="none" strike="noStrike">
                <a:solidFill>
                  <a:srgbClr val="FFFFFF"/>
                </a:solidFill>
                <a:latin typeface="Montserrat Bold"/>
                <a:ea typeface="Montserrat Bold"/>
                <a:cs typeface="Montserrat Bold"/>
                <a:sym typeface="Montserrat Bold"/>
              </a:rPr>
              <a:t>5</a:t>
            </a:r>
            <a:r>
              <a:rPr lang="ar-EG" sz="2300" b="1" u="none" strike="noStrike">
                <a:solidFill>
                  <a:srgbClr val="FFFFFF"/>
                </a:solidFill>
                <a:latin typeface="Montserrat Bold"/>
                <a:ea typeface="Montserrat Bold"/>
                <a:cs typeface="Montserrat Bold"/>
                <a:sym typeface="Montserrat Bold"/>
                <a:rtl/>
              </a:rPr>
              <a:t>- مدة كل مباراة </a:t>
            </a:r>
            <a:r>
              <a:rPr lang="en-US" sz="2300" b="1" u="none" strike="noStrike">
                <a:solidFill>
                  <a:srgbClr val="FFFFFF"/>
                </a:solidFill>
                <a:latin typeface="Montserrat Bold"/>
                <a:ea typeface="Montserrat Bold"/>
                <a:cs typeface="Montserrat Bold"/>
                <a:sym typeface="Montserrat Bold"/>
              </a:rPr>
              <a:t>10</a:t>
            </a:r>
            <a:r>
              <a:rPr lang="ar-EG" sz="2300" b="1" u="none" strike="noStrike">
                <a:solidFill>
                  <a:srgbClr val="FFFFFF"/>
                </a:solidFill>
                <a:latin typeface="Montserrat Bold"/>
                <a:ea typeface="Montserrat Bold"/>
                <a:cs typeface="Montserrat Bold"/>
                <a:sym typeface="Montserrat Bold"/>
                <a:rtl/>
              </a:rPr>
              <a:t> دقائق ( </a:t>
            </a:r>
            <a:r>
              <a:rPr lang="en-US" sz="2300" b="1" u="none" strike="noStrike">
                <a:solidFill>
                  <a:srgbClr val="FFFFFF"/>
                </a:solidFill>
                <a:latin typeface="Montserrat Bold"/>
                <a:ea typeface="Montserrat Bold"/>
                <a:cs typeface="Montserrat Bold"/>
                <a:sym typeface="Montserrat Bold"/>
              </a:rPr>
              <a:t>5</a:t>
            </a:r>
            <a:r>
              <a:rPr lang="ar-EG" sz="2300" b="1" u="none" strike="noStrike">
                <a:solidFill>
                  <a:srgbClr val="FFFFFF"/>
                </a:solidFill>
                <a:latin typeface="Montserrat Bold"/>
                <a:ea typeface="Montserrat Bold"/>
                <a:cs typeface="Montserrat Bold"/>
                <a:sym typeface="Montserrat Bold"/>
                <a:rtl/>
              </a:rPr>
              <a:t> دقائق لكل شوط ) . </a:t>
            </a:r>
          </a:p>
          <a:p>
            <a:pPr marL="0" lvl="0" indent="0" algn="just" rtl="1">
              <a:lnSpc>
                <a:spcPts val="2760"/>
              </a:lnSpc>
              <a:spcBef>
                <a:spcPct val="0"/>
              </a:spcBef>
            </a:pPr>
            <a:endParaRPr lang="ar-EG" sz="2300" b="1" u="none" strike="noStrike">
              <a:solidFill>
                <a:srgbClr val="FFFFFF"/>
              </a:solidFill>
              <a:latin typeface="Montserrat Bold"/>
              <a:ea typeface="Montserrat Bold"/>
              <a:cs typeface="Montserrat Bold"/>
              <a:sym typeface="Montserrat Bold"/>
              <a:rtl/>
            </a:endParaRPr>
          </a:p>
          <a:p>
            <a:pPr marL="0" lvl="0" indent="0" algn="just" rtl="1">
              <a:lnSpc>
                <a:spcPts val="2760"/>
              </a:lnSpc>
              <a:spcBef>
                <a:spcPct val="0"/>
              </a:spcBef>
            </a:pPr>
            <a:r>
              <a:rPr lang="en-US" sz="2300" b="1" u="none" strike="noStrike">
                <a:solidFill>
                  <a:srgbClr val="FFFFFF"/>
                </a:solidFill>
                <a:latin typeface="Montserrat Bold"/>
                <a:ea typeface="Montserrat Bold"/>
                <a:cs typeface="Montserrat Bold"/>
                <a:sym typeface="Montserrat Bold"/>
              </a:rPr>
              <a:t>6</a:t>
            </a:r>
            <a:r>
              <a:rPr lang="ar-EG" sz="2300" b="1" u="none" strike="noStrike">
                <a:solidFill>
                  <a:srgbClr val="FFFFFF"/>
                </a:solidFill>
                <a:latin typeface="Montserrat Bold"/>
                <a:ea typeface="Montserrat Bold"/>
                <a:cs typeface="Montserrat Bold"/>
                <a:sym typeface="Montserrat Bold"/>
                <a:rtl/>
              </a:rPr>
              <a:t>- تقام البطولة بنفس نظام جدول البطولة الخليجية في دور المجموعات والادوار النهائية . </a:t>
            </a:r>
          </a:p>
          <a:p>
            <a:pPr marL="0" lvl="0" indent="0" algn="just" rtl="1">
              <a:lnSpc>
                <a:spcPts val="2760"/>
              </a:lnSpc>
              <a:spcBef>
                <a:spcPct val="0"/>
              </a:spcBef>
            </a:pPr>
            <a:endParaRPr lang="ar-EG" sz="2300" b="1" u="none" strike="noStrike">
              <a:solidFill>
                <a:srgbClr val="FFFFFF"/>
              </a:solidFill>
              <a:latin typeface="Montserrat Bold"/>
              <a:ea typeface="Montserrat Bold"/>
              <a:cs typeface="Montserrat Bold"/>
              <a:sym typeface="Montserrat Bold"/>
              <a:rtl/>
            </a:endParaRPr>
          </a:p>
          <a:p>
            <a:pPr marL="0" lvl="0" indent="0" algn="just" rtl="1">
              <a:lnSpc>
                <a:spcPts val="2760"/>
              </a:lnSpc>
              <a:spcBef>
                <a:spcPct val="0"/>
              </a:spcBef>
            </a:pPr>
            <a:r>
              <a:rPr lang="ar-EG" sz="2300" b="1" u="none" strike="noStrike">
                <a:solidFill>
                  <a:srgbClr val="FFFFFF"/>
                </a:solidFill>
                <a:latin typeface="Montserrat Bold"/>
                <a:ea typeface="Montserrat Bold"/>
                <a:cs typeface="Montserrat Bold"/>
                <a:sym typeface="Montserrat Bold"/>
                <a:rtl/>
              </a:rPr>
              <a:t>سيتم ارسال لائحة تشمل جميع قوانين وشروط البطولة بعد إعتماد مشاركة الفريق</a:t>
            </a:r>
          </a:p>
        </p:txBody>
      </p:sp>
      <p:grpSp>
        <p:nvGrpSpPr>
          <p:cNvPr id="7" name="Group 7"/>
          <p:cNvGrpSpPr/>
          <p:nvPr/>
        </p:nvGrpSpPr>
        <p:grpSpPr>
          <a:xfrm>
            <a:off x="9937783" y="1028700"/>
            <a:ext cx="7908719" cy="773574"/>
            <a:chOff x="0" y="0"/>
            <a:chExt cx="3952468" cy="386602"/>
          </a:xfrm>
        </p:grpSpPr>
        <p:sp>
          <p:nvSpPr>
            <p:cNvPr id="8" name="Freeform 8"/>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9" name="TextBox 9"/>
          <p:cNvSpPr txBox="1"/>
          <p:nvPr/>
        </p:nvSpPr>
        <p:spPr>
          <a:xfrm>
            <a:off x="6057920" y="394054"/>
            <a:ext cx="11788582" cy="1139751"/>
          </a:xfrm>
          <a:prstGeom prst="rect">
            <a:avLst/>
          </a:prstGeom>
        </p:spPr>
        <p:txBody>
          <a:bodyPr lIns="0" tIns="0" rIns="0" bIns="0" rtlCol="0" anchor="t">
            <a:spAutoFit/>
          </a:bodyPr>
          <a:lstStyle/>
          <a:p>
            <a:pPr marL="0" lvl="0" indent="0" algn="r" rtl="1">
              <a:lnSpc>
                <a:spcPts val="8800"/>
              </a:lnSpc>
              <a:spcBef>
                <a:spcPct val="0"/>
              </a:spcBef>
            </a:pPr>
            <a:r>
              <a:rPr lang="ar-EG" sz="8000" b="1">
                <a:solidFill>
                  <a:srgbClr val="FFFFFF"/>
                </a:solidFill>
                <a:latin typeface="Montserrat Bold"/>
                <a:ea typeface="Montserrat Bold"/>
                <a:cs typeface="Montserrat Bold"/>
                <a:sym typeface="Montserrat Bold"/>
                <a:rtl/>
              </a:rPr>
              <a:t>بطولة الألعاب الإلكترونية</a:t>
            </a:r>
          </a:p>
        </p:txBody>
      </p:sp>
      <p:sp>
        <p:nvSpPr>
          <p:cNvPr id="10" name="TextBox 10"/>
          <p:cNvSpPr txBox="1"/>
          <p:nvPr/>
        </p:nvSpPr>
        <p:spPr>
          <a:xfrm>
            <a:off x="610742" y="2139099"/>
            <a:ext cx="17235761" cy="732912"/>
          </a:xfrm>
          <a:prstGeom prst="rect">
            <a:avLst/>
          </a:prstGeom>
        </p:spPr>
        <p:txBody>
          <a:bodyPr lIns="0" tIns="0" rIns="0" bIns="0" rtlCol="0" anchor="t">
            <a:spAutoFit/>
          </a:bodyPr>
          <a:lstStyle/>
          <a:p>
            <a:pPr marL="0" lvl="0" indent="0" algn="just" rtl="1">
              <a:lnSpc>
                <a:spcPts val="2915"/>
              </a:lnSpc>
              <a:spcBef>
                <a:spcPct val="0"/>
              </a:spcBef>
            </a:pPr>
            <a:r>
              <a:rPr lang="ar-EG" sz="2429" b="1" u="none" strike="noStrike">
                <a:solidFill>
                  <a:srgbClr val="FFFFFF"/>
                </a:solidFill>
                <a:latin typeface="Montserrat Bold"/>
                <a:ea typeface="Montserrat Bold"/>
                <a:cs typeface="Montserrat Bold"/>
                <a:sym typeface="Montserrat Bold"/>
                <a:rtl/>
              </a:rPr>
              <a:t>هي بطولة ترفيهية وتنافسية بين اللاعبين المشاركين في البطولة الخليجية حيث سيتم تخصيص الفترة الصباحية لإجراء هذه التحديات وهي عبارة عن ألعاب الإلكترونية لكرة القدم ( بلاي ستيشن ) وسيتم تخصص جوائز للمراكز الثلاثة الأولى من كل فئة عمرية</a:t>
            </a:r>
          </a:p>
        </p:txBody>
      </p:sp>
      <p:sp>
        <p:nvSpPr>
          <p:cNvPr id="11" name="AutoShape 11"/>
          <p:cNvSpPr/>
          <p:nvPr/>
        </p:nvSpPr>
        <p:spPr>
          <a:xfrm>
            <a:off x="951388" y="1068129"/>
            <a:ext cx="1328436" cy="931350"/>
          </a:xfrm>
          <a:prstGeom prst="rect">
            <a:avLst/>
          </a:prstGeom>
          <a:solidFill>
            <a:srgbClr val="09426B"/>
          </a:solidFill>
        </p:spPr>
        <p:txBody>
          <a:bodyPr/>
          <a:lstStyle/>
          <a:p>
            <a:endParaRPr lang="en-US"/>
          </a:p>
        </p:txBody>
      </p:sp>
      <p:sp>
        <p:nvSpPr>
          <p:cNvPr id="12" name="TextBox 12"/>
          <p:cNvSpPr txBox="1"/>
          <p:nvPr/>
        </p:nvSpPr>
        <p:spPr>
          <a:xfrm>
            <a:off x="350664" y="1192492"/>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9" action="ppaction://hlinksldjump"/>
                <a:rtl/>
              </a:rPr>
              <a:t>عودة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23954" y="791355"/>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TextBox 5"/>
          <p:cNvSpPr txBox="1"/>
          <p:nvPr/>
        </p:nvSpPr>
        <p:spPr>
          <a:xfrm>
            <a:off x="8415364" y="100664"/>
            <a:ext cx="9284419" cy="1119506"/>
          </a:xfrm>
          <a:prstGeom prst="rect">
            <a:avLst/>
          </a:prstGeom>
        </p:spPr>
        <p:txBody>
          <a:bodyPr lIns="0" tIns="0" rIns="0" bIns="0" rtlCol="0" anchor="t">
            <a:spAutoFit/>
          </a:bodyPr>
          <a:lstStyle/>
          <a:p>
            <a:pPr marL="0" lvl="0" indent="0" algn="r" rtl="1">
              <a:lnSpc>
                <a:spcPts val="8690"/>
              </a:lnSpc>
              <a:spcBef>
                <a:spcPct val="0"/>
              </a:spcBef>
            </a:pPr>
            <a:r>
              <a:rPr lang="ar-EG" sz="7900" b="1">
                <a:solidFill>
                  <a:srgbClr val="FFFFFF"/>
                </a:solidFill>
                <a:latin typeface="Montserrat Bold"/>
                <a:ea typeface="Montserrat Bold"/>
                <a:cs typeface="Montserrat Bold"/>
                <a:sym typeface="Montserrat Bold"/>
                <a:rtl/>
              </a:rPr>
              <a:t>بطولة المهارات</a:t>
            </a:r>
          </a:p>
        </p:txBody>
      </p:sp>
      <p:sp>
        <p:nvSpPr>
          <p:cNvPr id="6" name="TextBox 6"/>
          <p:cNvSpPr txBox="1"/>
          <p:nvPr/>
        </p:nvSpPr>
        <p:spPr>
          <a:xfrm>
            <a:off x="7567879" y="2992528"/>
            <a:ext cx="10436222" cy="2150972"/>
          </a:xfrm>
          <a:prstGeom prst="rect">
            <a:avLst/>
          </a:prstGeom>
        </p:spPr>
        <p:txBody>
          <a:bodyPr lIns="0" tIns="0" rIns="0" bIns="0" rtlCol="0" anchor="t">
            <a:spAutoFit/>
          </a:bodyPr>
          <a:lstStyle/>
          <a:p>
            <a:pPr marL="0" lvl="0" indent="0" algn="just" rtl="1">
              <a:lnSpc>
                <a:spcPts val="2839"/>
              </a:lnSpc>
              <a:spcBef>
                <a:spcPct val="0"/>
              </a:spcBef>
            </a:pPr>
            <a:r>
              <a:rPr lang="ar-EG" sz="2366" b="1" u="none" strike="noStrike">
                <a:solidFill>
                  <a:srgbClr val="FFFFFF"/>
                </a:solidFill>
                <a:latin typeface="Montserrat Bold"/>
                <a:ea typeface="Montserrat Bold"/>
                <a:cs typeface="Montserrat Bold"/>
                <a:sym typeface="Montserrat Bold"/>
                <a:rtl/>
              </a:rPr>
              <a:t>بطولة تنافسية تقام على هامش المهرجان الكروي بين اللاعبين المشاركين في البطولة الخليجية حيث سيتم تخصيص إحدى أيام البطولة لإجراء هذه التحديات وهي عبارة عن استعراض للمهارات الكروية في عدة محطات فنية ويحق لكل فريق تشكيل مجموعة من اللاعبين للتنافس في هذه البطولة التي سيتم تخصيص جوائز للفرق الثلاثة الحائزة على المراكز الثلاثة الأولى </a:t>
            </a:r>
          </a:p>
          <a:p>
            <a:pPr marL="0" lvl="0" indent="0" algn="just" rtl="1">
              <a:lnSpc>
                <a:spcPts val="2839"/>
              </a:lnSpc>
              <a:spcBef>
                <a:spcPct val="0"/>
              </a:spcBef>
            </a:pPr>
            <a:endParaRPr lang="ar-EG" sz="2366" b="1" u="none" strike="noStrike">
              <a:solidFill>
                <a:srgbClr val="FFFFFF"/>
              </a:solidFill>
              <a:latin typeface="Montserrat Bold"/>
              <a:ea typeface="Montserrat Bold"/>
              <a:cs typeface="Montserrat Bold"/>
              <a:sym typeface="Montserrat Bold"/>
              <a:rtl/>
            </a:endParaRPr>
          </a:p>
        </p:txBody>
      </p:sp>
      <p:sp>
        <p:nvSpPr>
          <p:cNvPr id="7" name="Freeform 7"/>
          <p:cNvSpPr/>
          <p:nvPr/>
        </p:nvSpPr>
        <p:spPr>
          <a:xfrm>
            <a:off x="-1348581" y="9280392"/>
            <a:ext cx="6187483" cy="1878745"/>
          </a:xfrm>
          <a:custGeom>
            <a:avLst/>
            <a:gdLst/>
            <a:ahLst/>
            <a:cxnLst/>
            <a:rect l="l" t="t" r="r" b="b"/>
            <a:pathLst>
              <a:path w="6187483" h="1878745">
                <a:moveTo>
                  <a:pt x="0" y="0"/>
                </a:moveTo>
                <a:lnTo>
                  <a:pt x="6187483" y="0"/>
                </a:lnTo>
                <a:lnTo>
                  <a:pt x="6187483" y="1878744"/>
                </a:lnTo>
                <a:lnTo>
                  <a:pt x="0" y="1878744"/>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a:off x="8869072" y="6816977"/>
            <a:ext cx="1725662" cy="2986684"/>
          </a:xfrm>
          <a:custGeom>
            <a:avLst/>
            <a:gdLst/>
            <a:ahLst/>
            <a:cxnLst/>
            <a:rect l="l" t="t" r="r" b="b"/>
            <a:pathLst>
              <a:path w="1725662" h="2986684">
                <a:moveTo>
                  <a:pt x="0" y="0"/>
                </a:moveTo>
                <a:lnTo>
                  <a:pt x="1725662" y="0"/>
                </a:lnTo>
                <a:lnTo>
                  <a:pt x="1725662" y="2986684"/>
                </a:lnTo>
                <a:lnTo>
                  <a:pt x="0" y="2986684"/>
                </a:lnTo>
                <a:lnTo>
                  <a:pt x="0" y="0"/>
                </a:lnTo>
                <a:close/>
              </a:path>
            </a:pathLst>
          </a:custGeom>
          <a:blipFill>
            <a:blip r:embed="rId9"/>
            <a:stretch>
              <a:fillRect l="-1247" t="-318" b="-1863"/>
            </a:stretch>
          </a:blipFill>
        </p:spPr>
        <p:txBody>
          <a:bodyPr/>
          <a:lstStyle/>
          <a:p>
            <a:endParaRPr lang="en-US"/>
          </a:p>
        </p:txBody>
      </p:sp>
      <p:sp>
        <p:nvSpPr>
          <p:cNvPr id="11" name="Freeform 11"/>
          <p:cNvSpPr/>
          <p:nvPr/>
        </p:nvSpPr>
        <p:spPr>
          <a:xfrm flipH="1">
            <a:off x="7282056" y="6710944"/>
            <a:ext cx="1291741" cy="2986684"/>
          </a:xfrm>
          <a:custGeom>
            <a:avLst/>
            <a:gdLst/>
            <a:ahLst/>
            <a:cxnLst/>
            <a:rect l="l" t="t" r="r" b="b"/>
            <a:pathLst>
              <a:path w="1291741" h="2986684">
                <a:moveTo>
                  <a:pt x="1291741" y="0"/>
                </a:moveTo>
                <a:lnTo>
                  <a:pt x="0" y="0"/>
                </a:lnTo>
                <a:lnTo>
                  <a:pt x="0" y="2986684"/>
                </a:lnTo>
                <a:lnTo>
                  <a:pt x="1291741" y="2986684"/>
                </a:lnTo>
                <a:lnTo>
                  <a:pt x="1291741" y="0"/>
                </a:lnTo>
                <a:close/>
              </a:path>
            </a:pathLst>
          </a:custGeom>
          <a:blipFill>
            <a:blip r:embed="rId10"/>
            <a:stretch>
              <a:fillRect/>
            </a:stretch>
          </a:blipFill>
        </p:spPr>
        <p:txBody>
          <a:bodyPr/>
          <a:lstStyle/>
          <a:p>
            <a:endParaRPr lang="en-US"/>
          </a:p>
        </p:txBody>
      </p:sp>
      <p:sp>
        <p:nvSpPr>
          <p:cNvPr id="12" name="Freeform 12"/>
          <p:cNvSpPr/>
          <p:nvPr/>
        </p:nvSpPr>
        <p:spPr>
          <a:xfrm flipH="1">
            <a:off x="13878314" y="6330981"/>
            <a:ext cx="4409686" cy="2709863"/>
          </a:xfrm>
          <a:custGeom>
            <a:avLst/>
            <a:gdLst/>
            <a:ahLst/>
            <a:cxnLst/>
            <a:rect l="l" t="t" r="r" b="b"/>
            <a:pathLst>
              <a:path w="4409686" h="2709863">
                <a:moveTo>
                  <a:pt x="4409686" y="0"/>
                </a:moveTo>
                <a:lnTo>
                  <a:pt x="0" y="0"/>
                </a:lnTo>
                <a:lnTo>
                  <a:pt x="0" y="2709863"/>
                </a:lnTo>
                <a:lnTo>
                  <a:pt x="4409686" y="2709863"/>
                </a:lnTo>
                <a:lnTo>
                  <a:pt x="4409686" y="0"/>
                </a:lnTo>
                <a:close/>
              </a:path>
            </a:pathLst>
          </a:custGeom>
          <a:blipFill>
            <a:blip r:embed="rId11"/>
            <a:stretch>
              <a:fillRect l="-11775" t="-23585" r="-12110" b="-57026"/>
            </a:stretch>
          </a:blipFill>
        </p:spPr>
        <p:txBody>
          <a:bodyPr/>
          <a:lstStyle/>
          <a:p>
            <a:endParaRPr lang="en-US"/>
          </a:p>
        </p:txBody>
      </p:sp>
      <p:sp>
        <p:nvSpPr>
          <p:cNvPr id="13" name="Freeform 13"/>
          <p:cNvSpPr/>
          <p:nvPr/>
        </p:nvSpPr>
        <p:spPr>
          <a:xfrm>
            <a:off x="10685958" y="6612251"/>
            <a:ext cx="3468670" cy="1948182"/>
          </a:xfrm>
          <a:custGeom>
            <a:avLst/>
            <a:gdLst/>
            <a:ahLst/>
            <a:cxnLst/>
            <a:rect l="l" t="t" r="r" b="b"/>
            <a:pathLst>
              <a:path w="3468670" h="1948182">
                <a:moveTo>
                  <a:pt x="0" y="0"/>
                </a:moveTo>
                <a:lnTo>
                  <a:pt x="3468669" y="0"/>
                </a:lnTo>
                <a:lnTo>
                  <a:pt x="3468669" y="1948182"/>
                </a:lnTo>
                <a:lnTo>
                  <a:pt x="0" y="1948182"/>
                </a:lnTo>
                <a:lnTo>
                  <a:pt x="0" y="0"/>
                </a:lnTo>
                <a:close/>
              </a:path>
            </a:pathLst>
          </a:custGeom>
          <a:blipFill>
            <a:blip r:embed="rId12"/>
            <a:stretch>
              <a:fillRect t="-44808" r="-4588" b="-41407"/>
            </a:stretch>
          </a:blipFill>
        </p:spPr>
        <p:txBody>
          <a:bodyPr/>
          <a:lstStyle/>
          <a:p>
            <a:endParaRPr lang="en-US"/>
          </a:p>
        </p:txBody>
      </p:sp>
      <p:sp>
        <p:nvSpPr>
          <p:cNvPr id="14" name="Freeform 14"/>
          <p:cNvSpPr/>
          <p:nvPr/>
        </p:nvSpPr>
        <p:spPr>
          <a:xfrm>
            <a:off x="12056307" y="7180436"/>
            <a:ext cx="4196640" cy="3670096"/>
          </a:xfrm>
          <a:custGeom>
            <a:avLst/>
            <a:gdLst/>
            <a:ahLst/>
            <a:cxnLst/>
            <a:rect l="l" t="t" r="r" b="b"/>
            <a:pathLst>
              <a:path w="4196640" h="3670096">
                <a:moveTo>
                  <a:pt x="0" y="0"/>
                </a:moveTo>
                <a:lnTo>
                  <a:pt x="4196640" y="0"/>
                </a:lnTo>
                <a:lnTo>
                  <a:pt x="4196640" y="3670096"/>
                </a:lnTo>
                <a:lnTo>
                  <a:pt x="0" y="3670096"/>
                </a:lnTo>
                <a:lnTo>
                  <a:pt x="0" y="0"/>
                </a:lnTo>
                <a:close/>
              </a:path>
            </a:pathLst>
          </a:custGeom>
          <a:blipFill>
            <a:blip r:embed="rId13"/>
            <a:stretch>
              <a:fillRect/>
            </a:stretch>
          </a:blipFill>
        </p:spPr>
        <p:txBody>
          <a:bodyPr/>
          <a:lstStyle/>
          <a:p>
            <a:endParaRPr lang="en-US"/>
          </a:p>
        </p:txBody>
      </p:sp>
      <p:sp>
        <p:nvSpPr>
          <p:cNvPr id="15" name="AutoShape 15"/>
          <p:cNvSpPr/>
          <p:nvPr/>
        </p:nvSpPr>
        <p:spPr>
          <a:xfrm>
            <a:off x="1080943" y="1099254"/>
            <a:ext cx="1328436" cy="931350"/>
          </a:xfrm>
          <a:prstGeom prst="rect">
            <a:avLst/>
          </a:prstGeom>
          <a:solidFill>
            <a:srgbClr val="09426B"/>
          </a:solidFill>
        </p:spPr>
        <p:txBody>
          <a:bodyPr/>
          <a:lstStyle/>
          <a:p>
            <a:endParaRPr lang="en-US"/>
          </a:p>
        </p:txBody>
      </p:sp>
      <p:sp>
        <p:nvSpPr>
          <p:cNvPr id="16" name="TextBox 16"/>
          <p:cNvSpPr txBox="1"/>
          <p:nvPr/>
        </p:nvSpPr>
        <p:spPr>
          <a:xfrm>
            <a:off x="480219" y="1223617"/>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4" action="ppaction://hlinksldjump"/>
                <a:rtl/>
              </a:rPr>
              <a:t>عودة</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3">
              <a:alphaModFix amt="6000"/>
            </a:blip>
            <a:stretch>
              <a:fillRect t="-4217" b="-4217"/>
            </a:stretch>
          </a:blipFill>
        </p:spPr>
        <p:txBody>
          <a:bodyPr/>
          <a:lstStyle/>
          <a:p>
            <a:endParaRPr lang="en-US"/>
          </a:p>
        </p:txBody>
      </p:sp>
      <p:grpSp>
        <p:nvGrpSpPr>
          <p:cNvPr id="3" name="Group 3"/>
          <p:cNvGrpSpPr/>
          <p:nvPr/>
        </p:nvGrpSpPr>
        <p:grpSpPr>
          <a:xfrm>
            <a:off x="10417381" y="791355"/>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Freeform 5"/>
          <p:cNvSpPr/>
          <p:nvPr/>
        </p:nvSpPr>
        <p:spPr>
          <a:xfrm>
            <a:off x="-1348581" y="9280392"/>
            <a:ext cx="6187483" cy="1878745"/>
          </a:xfrm>
          <a:custGeom>
            <a:avLst/>
            <a:gdLst/>
            <a:ahLst/>
            <a:cxnLst/>
            <a:rect l="l" t="t" r="r" b="b"/>
            <a:pathLst>
              <a:path w="6187483" h="1878745">
                <a:moveTo>
                  <a:pt x="0" y="0"/>
                </a:moveTo>
                <a:lnTo>
                  <a:pt x="6187483" y="0"/>
                </a:lnTo>
                <a:lnTo>
                  <a:pt x="6187483" y="1878744"/>
                </a:lnTo>
                <a:lnTo>
                  <a:pt x="0" y="1878744"/>
                </a:lnTo>
                <a:lnTo>
                  <a:pt x="0" y="0"/>
                </a:lnTo>
                <a:close/>
              </a:path>
            </a:pathLst>
          </a:custGeom>
          <a:blipFill>
            <a:blip r:embed="rId4">
              <a:alphaModFix amt="36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6">
              <a:alphaModFix amt="44999"/>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8">
              <a:alphaModFix amt="53000"/>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12397261" y="6659562"/>
            <a:ext cx="5795948" cy="3252976"/>
          </a:xfrm>
          <a:custGeom>
            <a:avLst/>
            <a:gdLst/>
            <a:ahLst/>
            <a:cxnLst/>
            <a:rect l="l" t="t" r="r" b="b"/>
            <a:pathLst>
              <a:path w="5795948" h="3252976">
                <a:moveTo>
                  <a:pt x="0" y="0"/>
                </a:moveTo>
                <a:lnTo>
                  <a:pt x="5795949" y="0"/>
                </a:lnTo>
                <a:lnTo>
                  <a:pt x="5795949" y="3252976"/>
                </a:lnTo>
                <a:lnTo>
                  <a:pt x="0" y="3252976"/>
                </a:lnTo>
                <a:lnTo>
                  <a:pt x="0" y="0"/>
                </a:lnTo>
                <a:close/>
              </a:path>
            </a:pathLst>
          </a:custGeom>
          <a:blipFill>
            <a:blip r:embed="rId10"/>
            <a:stretch>
              <a:fillRect/>
            </a:stretch>
          </a:blipFill>
        </p:spPr>
        <p:txBody>
          <a:bodyPr/>
          <a:lstStyle/>
          <a:p>
            <a:endParaRPr lang="en-US"/>
          </a:p>
        </p:txBody>
      </p:sp>
      <p:pic>
        <p:nvPicPr>
          <p:cNvPr id="9" name="Picture 9"/>
          <p:cNvPicPr>
            <a:picLocks noChangeAspect="1"/>
          </p:cNvPicPr>
          <p:nvPr>
            <a:videoFile r:link="rId1"/>
          </p:nvPr>
        </p:nvPicPr>
        <p:blipFill>
          <a:blip r:embed="rId11"/>
          <a:stretch>
            <a:fillRect/>
          </a:stretch>
        </p:blipFill>
        <p:spPr>
          <a:xfrm>
            <a:off x="145856" y="2700047"/>
            <a:ext cx="6654202" cy="3740067"/>
          </a:xfrm>
          <a:prstGeom prst="rect">
            <a:avLst/>
          </a:prstGeom>
        </p:spPr>
      </p:pic>
      <p:sp>
        <p:nvSpPr>
          <p:cNvPr id="10" name="Freeform 10"/>
          <p:cNvSpPr/>
          <p:nvPr/>
        </p:nvSpPr>
        <p:spPr>
          <a:xfrm>
            <a:off x="56488" y="6659562"/>
            <a:ext cx="6585838" cy="3194131"/>
          </a:xfrm>
          <a:custGeom>
            <a:avLst/>
            <a:gdLst/>
            <a:ahLst/>
            <a:cxnLst/>
            <a:rect l="l" t="t" r="r" b="b"/>
            <a:pathLst>
              <a:path w="6585838" h="3194131">
                <a:moveTo>
                  <a:pt x="0" y="0"/>
                </a:moveTo>
                <a:lnTo>
                  <a:pt x="6585837" y="0"/>
                </a:lnTo>
                <a:lnTo>
                  <a:pt x="6585837" y="3194131"/>
                </a:lnTo>
                <a:lnTo>
                  <a:pt x="0" y="3194131"/>
                </a:lnTo>
                <a:lnTo>
                  <a:pt x="0" y="0"/>
                </a:lnTo>
                <a:close/>
              </a:path>
            </a:pathLst>
          </a:custGeom>
          <a:blipFill>
            <a:blip r:embed="rId12"/>
            <a:stretch>
              <a:fillRect/>
            </a:stretch>
          </a:blipFill>
        </p:spPr>
        <p:txBody>
          <a:bodyPr/>
          <a:lstStyle/>
          <a:p>
            <a:endParaRPr lang="en-US"/>
          </a:p>
        </p:txBody>
      </p:sp>
      <p:sp>
        <p:nvSpPr>
          <p:cNvPr id="11" name="Freeform 11"/>
          <p:cNvSpPr/>
          <p:nvPr/>
        </p:nvSpPr>
        <p:spPr>
          <a:xfrm>
            <a:off x="6677860" y="6659562"/>
            <a:ext cx="5628425" cy="3194131"/>
          </a:xfrm>
          <a:custGeom>
            <a:avLst/>
            <a:gdLst/>
            <a:ahLst/>
            <a:cxnLst/>
            <a:rect l="l" t="t" r="r" b="b"/>
            <a:pathLst>
              <a:path w="5628425" h="3194131">
                <a:moveTo>
                  <a:pt x="0" y="0"/>
                </a:moveTo>
                <a:lnTo>
                  <a:pt x="5628426" y="0"/>
                </a:lnTo>
                <a:lnTo>
                  <a:pt x="5628426" y="3194131"/>
                </a:lnTo>
                <a:lnTo>
                  <a:pt x="0" y="3194131"/>
                </a:lnTo>
                <a:lnTo>
                  <a:pt x="0" y="0"/>
                </a:lnTo>
                <a:close/>
              </a:path>
            </a:pathLst>
          </a:custGeom>
          <a:blipFill>
            <a:blip r:embed="rId13"/>
            <a:stretch>
              <a:fillRect/>
            </a:stretch>
          </a:blipFill>
        </p:spPr>
        <p:txBody>
          <a:bodyPr/>
          <a:lstStyle/>
          <a:p>
            <a:endParaRPr lang="en-US"/>
          </a:p>
        </p:txBody>
      </p:sp>
      <p:sp>
        <p:nvSpPr>
          <p:cNvPr id="12" name="TextBox 12"/>
          <p:cNvSpPr txBox="1"/>
          <p:nvPr/>
        </p:nvSpPr>
        <p:spPr>
          <a:xfrm>
            <a:off x="8179879" y="80344"/>
            <a:ext cx="10013330" cy="1139825"/>
          </a:xfrm>
          <a:prstGeom prst="rect">
            <a:avLst/>
          </a:prstGeom>
        </p:spPr>
        <p:txBody>
          <a:bodyPr lIns="0" tIns="0" rIns="0" bIns="0" rtlCol="0" anchor="t">
            <a:spAutoFit/>
          </a:bodyPr>
          <a:lstStyle/>
          <a:p>
            <a:pPr marL="0" lvl="0" indent="0" algn="r" rtl="1">
              <a:lnSpc>
                <a:spcPts val="8800"/>
              </a:lnSpc>
              <a:spcBef>
                <a:spcPct val="0"/>
              </a:spcBef>
            </a:pPr>
            <a:r>
              <a:rPr lang="ar-EG" sz="8000" b="1">
                <a:solidFill>
                  <a:srgbClr val="FFFFFF"/>
                </a:solidFill>
                <a:latin typeface="Montserrat Bold"/>
                <a:ea typeface="Montserrat Bold"/>
                <a:cs typeface="Montserrat Bold"/>
                <a:sym typeface="Montserrat Bold"/>
                <a:rtl/>
              </a:rPr>
              <a:t>بودكاست الأكاديميات</a:t>
            </a:r>
          </a:p>
        </p:txBody>
      </p:sp>
      <p:sp>
        <p:nvSpPr>
          <p:cNvPr id="13" name="TextBox 13"/>
          <p:cNvSpPr txBox="1"/>
          <p:nvPr/>
        </p:nvSpPr>
        <p:spPr>
          <a:xfrm>
            <a:off x="6953370" y="1775149"/>
            <a:ext cx="11267955" cy="5143500"/>
          </a:xfrm>
          <a:prstGeom prst="rect">
            <a:avLst/>
          </a:prstGeom>
        </p:spPr>
        <p:txBody>
          <a:bodyPr lIns="0" tIns="0" rIns="0" bIns="0" rtlCol="0" anchor="t">
            <a:spAutoFit/>
          </a:bodyPr>
          <a:lstStyle/>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في إطار الفعاليات المصاحبة للبطولة، تم إطلاق بودكاست رياضي حواري يُعد منصة جديدة ومبتكرة تهدف إلى تسليط الضوء على اللاعبين والناشئين والأجهزة الفنية والإدارية المشاركين، من خلال لقاءات تفاعلية تسعى لخلق مساحة حوارية قريبة، تُمكّنهم من مشاركة تجاربهم وتطلعاتهم في بيئة مشجعة وآمنة.</a:t>
            </a:r>
          </a:p>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ويأتي هذا البودكاست كجزء من توجه أوسع نحو بناء شخصية اللاعب بشكل متكامل، حيث لا يقتصر الاهتمام على الجوانب المهارية والفنية فقط، بل يمتد ليشمل التوعية بثقافة الاحتراف، وتعزيز القيم والسلوكيات الإيجابية، مثل الانضباط، القيادة، المسؤولية، والتعامل مع التحديات اليومية داخل وخارج الملعب.</a:t>
            </a:r>
          </a:p>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يُسهم البودكاست في:</a:t>
            </a:r>
          </a:p>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تعزيز وعي الناشئين بأهمية الجانب الذهني والثقافي في مسيرتهم الرياضية.</a:t>
            </a:r>
          </a:p>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إتاحة الفرصة للتعبير والمشاركة في حوارات هادفة تسلط الضوء على تجاربهم الشخصية.</a:t>
            </a:r>
          </a:p>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كسر الحواجز بين اللاعب والجمهور من خلال التواصل الصوتي المباشر والقصص الواقعية.</a:t>
            </a:r>
          </a:p>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نشر قصص ملهمة تساعد اللاعبين على رؤية نماذج قريبة منهم مرّت بتجارب مشابهة.</a:t>
            </a:r>
          </a:p>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تنمية مهارات التواصل والتعبير لدى المشاركين، بما ينعكس إيجابًا على شخصياتهم.</a:t>
            </a:r>
          </a:p>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ويُعد هذا البودكاست إضافة نوعية تُكمّل المشهد العام للبطولة، وتسهم في ترسيخ مفهوم "الاحتراف كمنهج حياة"، انطلاقًا من أن اللاعب الناجح هو من يملك مزيجًا من الموهبة، والعقلية السليمة، والسلوك المنضبط.</a:t>
            </a:r>
          </a:p>
          <a:p>
            <a:pPr marL="0" lvl="0" indent="0" algn="just" rtl="1">
              <a:lnSpc>
                <a:spcPts val="2280"/>
              </a:lnSpc>
              <a:spcBef>
                <a:spcPct val="0"/>
              </a:spcBef>
            </a:pPr>
            <a:r>
              <a:rPr lang="ar-EG" sz="1900" b="1" u="none" strike="noStrike">
                <a:solidFill>
                  <a:srgbClr val="FFFFFF"/>
                </a:solidFill>
                <a:latin typeface="Montserrat Bold"/>
                <a:ea typeface="Montserrat Bold"/>
                <a:cs typeface="Montserrat Bold"/>
                <a:sym typeface="Montserrat Bold"/>
                <a:rtl/>
              </a:rPr>
              <a:t>ويستمر البودكاست في تقديم حلقات متجددة بمشاركة نخبة من اللاعبين والمهتمين، لنشر الفائدة والإلهام بين جميع الفئات العمرية.</a:t>
            </a:r>
          </a:p>
          <a:p>
            <a:pPr marL="0" lvl="0" indent="0" algn="just" rtl="1">
              <a:lnSpc>
                <a:spcPts val="2280"/>
              </a:lnSpc>
              <a:spcBef>
                <a:spcPct val="0"/>
              </a:spcBef>
            </a:pPr>
            <a:endParaRPr lang="ar-EG" sz="1900" b="1" u="none" strike="noStrike">
              <a:solidFill>
                <a:srgbClr val="FFFFFF"/>
              </a:solidFill>
              <a:latin typeface="Montserrat Bold"/>
              <a:ea typeface="Montserrat Bold"/>
              <a:cs typeface="Montserrat Bold"/>
              <a:sym typeface="Montserrat Bold"/>
              <a:rtl/>
            </a:endParaRPr>
          </a:p>
          <a:p>
            <a:pPr marL="0" lvl="0" indent="0" algn="just" rtl="1">
              <a:lnSpc>
                <a:spcPts val="2280"/>
              </a:lnSpc>
              <a:spcBef>
                <a:spcPct val="0"/>
              </a:spcBef>
            </a:pPr>
            <a:endParaRPr lang="ar-EG" sz="1900" b="1" u="none" strike="noStrike">
              <a:solidFill>
                <a:srgbClr val="FFFFFF"/>
              </a:solidFill>
              <a:latin typeface="Montserrat Bold"/>
              <a:ea typeface="Montserrat Bold"/>
              <a:cs typeface="Montserrat Bold"/>
              <a:sym typeface="Montserrat Bold"/>
              <a:rtl/>
            </a:endParaRPr>
          </a:p>
        </p:txBody>
      </p:sp>
      <p:sp>
        <p:nvSpPr>
          <p:cNvPr id="14" name="AutoShape 14"/>
          <p:cNvSpPr/>
          <p:nvPr/>
        </p:nvSpPr>
        <p:spPr>
          <a:xfrm>
            <a:off x="951388" y="1265353"/>
            <a:ext cx="1328436" cy="931350"/>
          </a:xfrm>
          <a:prstGeom prst="rect">
            <a:avLst/>
          </a:prstGeom>
          <a:solidFill>
            <a:srgbClr val="09426B"/>
          </a:solidFill>
        </p:spPr>
        <p:txBody>
          <a:bodyPr/>
          <a:lstStyle/>
          <a:p>
            <a:endParaRPr lang="en-US"/>
          </a:p>
        </p:txBody>
      </p:sp>
      <p:sp>
        <p:nvSpPr>
          <p:cNvPr id="15" name="TextBox 15"/>
          <p:cNvSpPr txBox="1"/>
          <p:nvPr/>
        </p:nvSpPr>
        <p:spPr>
          <a:xfrm>
            <a:off x="350664" y="1389715"/>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4" action="ppaction://hlinksldjump"/>
                <a:rtl/>
              </a:rPr>
              <a:t>عودة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898693" y="791355"/>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TextBox 5"/>
          <p:cNvSpPr txBox="1"/>
          <p:nvPr/>
        </p:nvSpPr>
        <p:spPr>
          <a:xfrm>
            <a:off x="8390103" y="100664"/>
            <a:ext cx="9284419" cy="1119506"/>
          </a:xfrm>
          <a:prstGeom prst="rect">
            <a:avLst/>
          </a:prstGeom>
        </p:spPr>
        <p:txBody>
          <a:bodyPr lIns="0" tIns="0" rIns="0" bIns="0" rtlCol="0" anchor="t">
            <a:spAutoFit/>
          </a:bodyPr>
          <a:lstStyle/>
          <a:p>
            <a:pPr marL="0" lvl="0" indent="0" algn="r" rtl="1">
              <a:lnSpc>
                <a:spcPts val="8690"/>
              </a:lnSpc>
              <a:spcBef>
                <a:spcPct val="0"/>
              </a:spcBef>
            </a:pPr>
            <a:r>
              <a:rPr lang="ar-EG" sz="7900" b="1">
                <a:solidFill>
                  <a:srgbClr val="FFFFFF"/>
                </a:solidFill>
                <a:latin typeface="Montserrat Bold"/>
                <a:ea typeface="Montserrat Bold"/>
                <a:cs typeface="Montserrat Bold"/>
                <a:sym typeface="Montserrat Bold"/>
                <a:rtl/>
              </a:rPr>
              <a:t>الدورة التدريبية</a:t>
            </a:r>
          </a:p>
        </p:txBody>
      </p:sp>
      <p:sp>
        <p:nvSpPr>
          <p:cNvPr id="6" name="Freeform 6"/>
          <p:cNvSpPr/>
          <p:nvPr/>
        </p:nvSpPr>
        <p:spPr>
          <a:xfrm>
            <a:off x="12774842" y="4895751"/>
            <a:ext cx="5435197" cy="5229978"/>
          </a:xfrm>
          <a:custGeom>
            <a:avLst/>
            <a:gdLst/>
            <a:ahLst/>
            <a:cxnLst/>
            <a:rect l="l" t="t" r="r" b="b"/>
            <a:pathLst>
              <a:path w="5435197" h="5229978">
                <a:moveTo>
                  <a:pt x="0" y="0"/>
                </a:moveTo>
                <a:lnTo>
                  <a:pt x="5435197" y="0"/>
                </a:lnTo>
                <a:lnTo>
                  <a:pt x="5435197" y="5229978"/>
                </a:lnTo>
                <a:lnTo>
                  <a:pt x="0" y="5229978"/>
                </a:lnTo>
                <a:lnTo>
                  <a:pt x="0" y="0"/>
                </a:lnTo>
                <a:close/>
              </a:path>
            </a:pathLst>
          </a:custGeom>
          <a:blipFill>
            <a:blip r:embed="rId3"/>
            <a:stretch>
              <a:fillRect/>
            </a:stretch>
          </a:blipFill>
        </p:spPr>
        <p:txBody>
          <a:bodyPr/>
          <a:lstStyle/>
          <a:p>
            <a:endParaRPr lang="en-US"/>
          </a:p>
        </p:txBody>
      </p:sp>
      <p:sp>
        <p:nvSpPr>
          <p:cNvPr id="7" name="Freeform 7"/>
          <p:cNvSpPr/>
          <p:nvPr/>
        </p:nvSpPr>
        <p:spPr>
          <a:xfrm>
            <a:off x="7641953" y="4895751"/>
            <a:ext cx="4962427" cy="5229978"/>
          </a:xfrm>
          <a:custGeom>
            <a:avLst/>
            <a:gdLst/>
            <a:ahLst/>
            <a:cxnLst/>
            <a:rect l="l" t="t" r="r" b="b"/>
            <a:pathLst>
              <a:path w="4962427" h="5229978">
                <a:moveTo>
                  <a:pt x="0" y="0"/>
                </a:moveTo>
                <a:lnTo>
                  <a:pt x="4962427" y="0"/>
                </a:lnTo>
                <a:lnTo>
                  <a:pt x="4962427" y="5229978"/>
                </a:lnTo>
                <a:lnTo>
                  <a:pt x="0" y="5229978"/>
                </a:lnTo>
                <a:lnTo>
                  <a:pt x="0" y="0"/>
                </a:lnTo>
                <a:close/>
              </a:path>
            </a:pathLst>
          </a:custGeom>
          <a:blipFill>
            <a:blip r:embed="rId4"/>
            <a:stretch>
              <a:fillRect/>
            </a:stretch>
          </a:blipFill>
        </p:spPr>
        <p:txBody>
          <a:bodyPr/>
          <a:lstStyle/>
          <a:p>
            <a:endParaRPr lang="en-US"/>
          </a:p>
        </p:txBody>
      </p:sp>
      <p:sp>
        <p:nvSpPr>
          <p:cNvPr id="8" name="TextBox 8"/>
          <p:cNvSpPr txBox="1"/>
          <p:nvPr/>
        </p:nvSpPr>
        <p:spPr>
          <a:xfrm>
            <a:off x="7837611" y="2462593"/>
            <a:ext cx="10177507" cy="1905000"/>
          </a:xfrm>
          <a:prstGeom prst="rect">
            <a:avLst/>
          </a:prstGeom>
        </p:spPr>
        <p:txBody>
          <a:bodyPr lIns="0" tIns="0" rIns="0" bIns="0" rtlCol="0" anchor="t">
            <a:spAutoFit/>
          </a:bodyPr>
          <a:lstStyle/>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تقيم اللجنة المنظمة للمهرجان الكروي الخليجي دورة تدريبية ( فنية و إدارية ) للمدربين و الإداريين المشاركين في المهرجان وذلك في إحدى أيام المهرجان بالتعاون مع اللجنة الأولمبية الوطنية في دولة الإمارات العربية المتحدة وتكون بشكل مجاني ويتم إصدار شهادات مشاركة معتمدة لجميع المشاركين في هذه الدورات.</a:t>
            </a:r>
          </a:p>
        </p:txBody>
      </p:sp>
      <p:sp>
        <p:nvSpPr>
          <p:cNvPr id="9" name="Freeform 9"/>
          <p:cNvSpPr/>
          <p:nvPr/>
        </p:nvSpPr>
        <p:spPr>
          <a:xfrm>
            <a:off x="-1733471" y="911704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5">
              <a:alphaModFix amt="36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7">
              <a:alphaModFix amt="44999"/>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11"/>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9">
              <a:alphaModFix amt="53000"/>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AutoShape 12"/>
          <p:cNvSpPr/>
          <p:nvPr/>
        </p:nvSpPr>
        <p:spPr>
          <a:xfrm>
            <a:off x="951388" y="1265353"/>
            <a:ext cx="1328436" cy="931350"/>
          </a:xfrm>
          <a:prstGeom prst="rect">
            <a:avLst/>
          </a:prstGeom>
          <a:solidFill>
            <a:srgbClr val="09426B"/>
          </a:solidFill>
        </p:spPr>
        <p:txBody>
          <a:bodyPr/>
          <a:lstStyle/>
          <a:p>
            <a:endParaRPr lang="en-US"/>
          </a:p>
        </p:txBody>
      </p:sp>
      <p:sp>
        <p:nvSpPr>
          <p:cNvPr id="13" name="TextBox 13"/>
          <p:cNvSpPr txBox="1"/>
          <p:nvPr/>
        </p:nvSpPr>
        <p:spPr>
          <a:xfrm>
            <a:off x="350664" y="1389715"/>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1" action="ppaction://hlinksldjump"/>
                <a:rtl/>
              </a:rPr>
              <a:t>عودة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387470"/>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Freeform 5"/>
          <p:cNvSpPr/>
          <p:nvPr/>
        </p:nvSpPr>
        <p:spPr>
          <a:xfrm>
            <a:off x="-1733471" y="911704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TextBox 8"/>
          <p:cNvSpPr txBox="1"/>
          <p:nvPr/>
        </p:nvSpPr>
        <p:spPr>
          <a:xfrm>
            <a:off x="2485346" y="1214251"/>
            <a:ext cx="15671283" cy="2051844"/>
          </a:xfrm>
          <a:prstGeom prst="rect">
            <a:avLst/>
          </a:prstGeom>
        </p:spPr>
        <p:txBody>
          <a:bodyPr lIns="0" tIns="0" rIns="0" bIns="0" rtlCol="0" anchor="t">
            <a:spAutoFit/>
          </a:bodyPr>
          <a:lstStyle/>
          <a:p>
            <a:pPr marL="0" lvl="0" indent="0" algn="just" rtl="1">
              <a:lnSpc>
                <a:spcPts val="2040"/>
              </a:lnSpc>
              <a:spcBef>
                <a:spcPct val="0"/>
              </a:spcBef>
            </a:pPr>
            <a:r>
              <a:rPr lang="ar-EG" sz="1700" b="1" u="none" strike="noStrike"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Bold"/>
                <a:rtl/>
              </a:rPr>
              <a:t>تقيم اللجنة المنظمة للمهرجان الكروي مجلسًا رياضيًا خليجيًا على هامش فعاليات البطولة، يُعد بمثابة ملتقى رياضي واجتماعي يجمع الأشقاء الخليجيين من مختلف الدول المشاركة. ويشارك في المجلس جميع الأجهزة الفنية والإدارية التابعة للأكاديميات والفرق الخليجية، حيث يتم خلاله مناقشة أبرز الجوانب الإدارية والفنية المتعلقة بعمل الأكاديميات الكروية، وتبادل التجارب والخبرات، واستعراض الأنظمة والممارسات المتبعة في كل دولة.</a:t>
            </a:r>
          </a:p>
          <a:p>
            <a:pPr marL="0" lvl="0" indent="0" algn="just" rtl="1">
              <a:lnSpc>
                <a:spcPts val="2040"/>
              </a:lnSpc>
              <a:spcBef>
                <a:spcPct val="0"/>
              </a:spcBef>
            </a:pPr>
            <a:r>
              <a:rPr lang="ar-EG" sz="1700" b="1" u="none" strike="noStrike"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Bold"/>
                <a:rtl/>
              </a:rPr>
              <a:t>ويُدير المجلس أحد الإعلاميين البارزين في الدولة، في جلسة حوارية تتسم بالتفاعل والانفتاح، وتسهم في إثراء النقاش وتوسيع المدارك حول واقع العمل الأكاديمي والتطوير الرياضي في المنطقة.</a:t>
            </a:r>
          </a:p>
          <a:p>
            <a:pPr marL="0" lvl="0" indent="0" algn="just" rtl="1">
              <a:lnSpc>
                <a:spcPts val="2040"/>
              </a:lnSpc>
              <a:spcBef>
                <a:spcPct val="0"/>
              </a:spcBef>
            </a:pPr>
            <a:r>
              <a:rPr lang="ar-EG" sz="1700" b="1" u="none" strike="noStrike"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Bold"/>
                <a:rtl/>
              </a:rPr>
              <a:t>كما يشهد المجلس دعوة عدد من نجوم كرة القدم في الخليج، لتكريمهم، وإتاحة الفرصة لهم لمشاركة تجاربهم وخبراتهم مع الحضور، مما يُضفي على اللقاء طابعًا ملهمًا، ويعزز من روح التواصل بين الأجيال.</a:t>
            </a:r>
          </a:p>
          <a:p>
            <a:pPr marL="0" lvl="0" indent="0" algn="just" rtl="1">
              <a:lnSpc>
                <a:spcPts val="2040"/>
              </a:lnSpc>
              <a:spcBef>
                <a:spcPct val="0"/>
              </a:spcBef>
            </a:pPr>
            <a:r>
              <a:rPr lang="ar-EG" sz="1700" b="1" u="none" strike="noStrike"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Bold"/>
                <a:rtl/>
              </a:rPr>
              <a:t>وتتخلل المجلس أجواء أخوية مميزة، يتم خلالها تبادل الدروع والهدايا التذكارية بين الوفود المشاركة، تأكيدًا على روح الأخوة والتقدير المتبادل.</a:t>
            </a:r>
          </a:p>
          <a:p>
            <a:pPr marL="0" lvl="0" indent="0" algn="just" rtl="1">
              <a:lnSpc>
                <a:spcPts val="2040"/>
              </a:lnSpc>
              <a:spcBef>
                <a:spcPct val="0"/>
              </a:spcBef>
            </a:pPr>
            <a:r>
              <a:rPr lang="ar-EG" sz="1700" b="1" u="none" strike="noStrike"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Bold"/>
                <a:rtl/>
              </a:rPr>
              <a:t>وفي ختام المجلس، تقوم اللجنة المنظمة بجمع أهم الملاحظات والمقترحات والتجارب الناجحة، وتصدر توصيات رسمية تُرفع إلى الجهات المعنية بهدف دعم تطوير الأكاديميات الرياضية في دول الخليج، وتحقيق أعلى معايير التميز في رعاية وتأهيل الناشئين.</a:t>
            </a:r>
          </a:p>
          <a:p>
            <a:pPr marL="0" lvl="0" indent="0" algn="just" rtl="1">
              <a:lnSpc>
                <a:spcPts val="2040"/>
              </a:lnSpc>
              <a:spcBef>
                <a:spcPct val="0"/>
              </a:spcBef>
            </a:pPr>
            <a:endParaRPr lang="ar-EG" sz="1700" b="1" u="none" strike="noStrike"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Montserrat Bold"/>
              <a:rtl/>
            </a:endParaRPr>
          </a:p>
        </p:txBody>
      </p:sp>
      <p:sp>
        <p:nvSpPr>
          <p:cNvPr id="9" name="Freeform 9">
            <a:hlinkClick r:id="rId9" tooltip="https://www.instagram.com/p/C9QAZdBJeyN/"/>
          </p:cNvPr>
          <p:cNvSpPr/>
          <p:nvPr/>
        </p:nvSpPr>
        <p:spPr>
          <a:xfrm>
            <a:off x="7173897" y="4111668"/>
            <a:ext cx="9719188" cy="5146632"/>
          </a:xfrm>
          <a:custGeom>
            <a:avLst/>
            <a:gdLst/>
            <a:ahLst/>
            <a:cxnLst/>
            <a:rect l="l" t="t" r="r" b="b"/>
            <a:pathLst>
              <a:path w="9719188" h="5146632">
                <a:moveTo>
                  <a:pt x="0" y="0"/>
                </a:moveTo>
                <a:lnTo>
                  <a:pt x="9719189" y="0"/>
                </a:lnTo>
                <a:lnTo>
                  <a:pt x="9719189" y="5146632"/>
                </a:lnTo>
                <a:lnTo>
                  <a:pt x="0" y="5146632"/>
                </a:lnTo>
                <a:lnTo>
                  <a:pt x="0" y="0"/>
                </a:lnTo>
                <a:close/>
              </a:path>
            </a:pathLst>
          </a:custGeom>
          <a:blipFill>
            <a:blip r:embed="rId10"/>
            <a:stretch>
              <a:fillRect b="-21569"/>
            </a:stretch>
          </a:blipFill>
        </p:spPr>
        <p:txBody>
          <a:bodyPr/>
          <a:lstStyle/>
          <a:p>
            <a:endParaRPr lang="en-US"/>
          </a:p>
        </p:txBody>
      </p:sp>
      <p:sp>
        <p:nvSpPr>
          <p:cNvPr id="10" name="TextBox 10"/>
          <p:cNvSpPr txBox="1"/>
          <p:nvPr/>
        </p:nvSpPr>
        <p:spPr>
          <a:xfrm>
            <a:off x="8400619" y="-61139"/>
            <a:ext cx="9284419" cy="982945"/>
          </a:xfrm>
          <a:prstGeom prst="rect">
            <a:avLst/>
          </a:prstGeom>
        </p:spPr>
        <p:txBody>
          <a:bodyPr lIns="0" tIns="0" rIns="0" bIns="0" rtlCol="0" anchor="t">
            <a:spAutoFit/>
          </a:bodyPr>
          <a:lstStyle/>
          <a:p>
            <a:pPr marL="0" lvl="0" indent="0" algn="r" rtl="1">
              <a:lnSpc>
                <a:spcPts val="7590"/>
              </a:lnSpc>
              <a:spcBef>
                <a:spcPct val="0"/>
              </a:spcBef>
            </a:pPr>
            <a:r>
              <a:rPr lang="ar-EG" sz="6900" b="1">
                <a:solidFill>
                  <a:srgbClr val="FFFFFF"/>
                </a:solidFill>
                <a:latin typeface="Montserrat Bold"/>
                <a:ea typeface="Montserrat Bold"/>
                <a:cs typeface="Montserrat Bold"/>
                <a:sym typeface="Montserrat Bold"/>
                <a:rtl/>
              </a:rPr>
              <a:t>المجلس الخليجي</a:t>
            </a:r>
          </a:p>
        </p:txBody>
      </p:sp>
      <p:sp>
        <p:nvSpPr>
          <p:cNvPr id="11" name="AutoShape 11"/>
          <p:cNvSpPr/>
          <p:nvPr/>
        </p:nvSpPr>
        <p:spPr>
          <a:xfrm>
            <a:off x="600724" y="708480"/>
            <a:ext cx="1328436" cy="931350"/>
          </a:xfrm>
          <a:prstGeom prst="rect">
            <a:avLst/>
          </a:prstGeom>
          <a:solidFill>
            <a:srgbClr val="09426B"/>
          </a:solidFill>
        </p:spPr>
        <p:txBody>
          <a:bodyPr/>
          <a:lstStyle/>
          <a:p>
            <a:endParaRPr lang="en-US"/>
          </a:p>
        </p:txBody>
      </p:sp>
      <p:sp>
        <p:nvSpPr>
          <p:cNvPr id="12" name="TextBox 12"/>
          <p:cNvSpPr txBox="1"/>
          <p:nvPr/>
        </p:nvSpPr>
        <p:spPr>
          <a:xfrm>
            <a:off x="0" y="832842"/>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1" action="ppaction://hlinksldjump"/>
                <a:rtl/>
              </a:rPr>
              <a:t>عودة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625286"/>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Freeform 5"/>
          <p:cNvSpPr/>
          <p:nvPr/>
        </p:nvSpPr>
        <p:spPr>
          <a:xfrm>
            <a:off x="-1733471" y="911704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TextBox 8"/>
          <p:cNvSpPr txBox="1"/>
          <p:nvPr/>
        </p:nvSpPr>
        <p:spPr>
          <a:xfrm>
            <a:off x="8400619" y="62529"/>
            <a:ext cx="9284419" cy="1139825"/>
          </a:xfrm>
          <a:prstGeom prst="rect">
            <a:avLst/>
          </a:prstGeom>
        </p:spPr>
        <p:txBody>
          <a:bodyPr lIns="0" tIns="0" rIns="0" bIns="0" rtlCol="0" anchor="t">
            <a:spAutoFit/>
          </a:bodyPr>
          <a:lstStyle/>
          <a:p>
            <a:pPr marL="0" lvl="0" indent="0" algn="r" rtl="1">
              <a:lnSpc>
                <a:spcPts val="8800"/>
              </a:lnSpc>
              <a:spcBef>
                <a:spcPct val="0"/>
              </a:spcBef>
            </a:pPr>
            <a:r>
              <a:rPr lang="ar-EG" sz="8000" b="1">
                <a:solidFill>
                  <a:srgbClr val="FFFFFF"/>
                </a:solidFill>
                <a:latin typeface="Montserrat Bold"/>
                <a:ea typeface="Montserrat Bold"/>
                <a:cs typeface="Montserrat Bold"/>
                <a:sym typeface="Montserrat Bold"/>
                <a:rtl/>
              </a:rPr>
              <a:t>إستقبال نجوم الخليج </a:t>
            </a:r>
          </a:p>
        </p:txBody>
      </p:sp>
      <p:sp>
        <p:nvSpPr>
          <p:cNvPr id="9" name="TextBox 9"/>
          <p:cNvSpPr txBox="1"/>
          <p:nvPr/>
        </p:nvSpPr>
        <p:spPr>
          <a:xfrm>
            <a:off x="8400619" y="1407550"/>
            <a:ext cx="9417309" cy="3333750"/>
          </a:xfrm>
          <a:prstGeom prst="rect">
            <a:avLst/>
          </a:prstGeom>
        </p:spPr>
        <p:txBody>
          <a:bodyPr lIns="0" tIns="0" rIns="0" bIns="0" rtlCol="0" anchor="t">
            <a:spAutoFit/>
          </a:bodyPr>
          <a:lstStyle/>
          <a:p>
            <a:pPr algn="just" rtl="1">
              <a:lnSpc>
                <a:spcPts val="1944"/>
              </a:lnSpc>
            </a:pPr>
            <a:r>
              <a:rPr lang="ar-EG" sz="1620" b="1">
                <a:solidFill>
                  <a:srgbClr val="FFFFFF"/>
                </a:solidFill>
                <a:latin typeface="Montserrat Bold"/>
                <a:ea typeface="Montserrat Bold"/>
                <a:cs typeface="Montserrat Bold"/>
                <a:sym typeface="Montserrat Bold"/>
                <a:rtl/>
              </a:rPr>
              <a:t>شهدت النسخة السابعة من بطولة كواترو للأكاديميات الخليجية حضورًا لافتًا لعدد من ألمع نجوم كرة القدم الخليجية، حيث شاركوا في مجلس حواري رياضي مميز بحضور نخبة من الأساطير والقيادات الرياضية، يتقدمهم:</a:t>
            </a:r>
          </a:p>
          <a:p>
            <a:pPr marL="349850" lvl="1" indent="-174925" algn="just" rtl="1">
              <a:lnSpc>
                <a:spcPts val="1944"/>
              </a:lnSpc>
              <a:buFont typeface="Arial"/>
              <a:buChar char="•"/>
            </a:pPr>
            <a:r>
              <a:rPr lang="ar-EG" sz="1620" b="1">
                <a:solidFill>
                  <a:srgbClr val="FFFFFF"/>
                </a:solidFill>
                <a:latin typeface="Montserrat Bold"/>
                <a:ea typeface="Montserrat Bold"/>
                <a:cs typeface="Montserrat Bold"/>
                <a:sym typeface="Montserrat Bold"/>
                <a:rtl/>
              </a:rPr>
              <a:t>الأسطورة السعودية سعيد العويران، صاحب أجمل أهداف كأس العالم في مونديال أمريكا </a:t>
            </a:r>
            <a:r>
              <a:rPr lang="en-US" sz="1620" b="1">
                <a:solidFill>
                  <a:srgbClr val="FFFFFF"/>
                </a:solidFill>
                <a:latin typeface="Montserrat Bold"/>
                <a:ea typeface="Montserrat Bold"/>
                <a:cs typeface="Montserrat Bold"/>
                <a:sym typeface="Montserrat Bold"/>
              </a:rPr>
              <a:t>1994</a:t>
            </a:r>
            <a:r>
              <a:rPr lang="ar-EG" sz="1620" b="1">
                <a:solidFill>
                  <a:srgbClr val="FFFFFF"/>
                </a:solidFill>
                <a:latin typeface="Montserrat Bold"/>
                <a:ea typeface="Montserrat Bold"/>
                <a:cs typeface="Montserrat Bold"/>
                <a:sym typeface="Montserrat Bold"/>
                <a:rtl/>
              </a:rPr>
              <a:t> وهداف العالم عام </a:t>
            </a:r>
            <a:r>
              <a:rPr lang="en-US" sz="1620" b="1">
                <a:solidFill>
                  <a:srgbClr val="FFFFFF"/>
                </a:solidFill>
                <a:latin typeface="Montserrat Bold"/>
                <a:ea typeface="Montserrat Bold"/>
                <a:cs typeface="Montserrat Bold"/>
                <a:sym typeface="Montserrat Bold"/>
              </a:rPr>
              <a:t>2001</a:t>
            </a:r>
            <a:r>
              <a:rPr lang="ar-EG" sz="1620" b="1">
                <a:solidFill>
                  <a:srgbClr val="FFFFFF"/>
                </a:solidFill>
                <a:latin typeface="Montserrat Bold"/>
                <a:ea typeface="Montserrat Bold"/>
                <a:cs typeface="Montserrat Bold"/>
                <a:sym typeface="Montserrat Bold"/>
                <a:rtl/>
              </a:rPr>
              <a:t>.</a:t>
            </a:r>
          </a:p>
          <a:p>
            <a:pPr marL="349850" lvl="1" indent="-174925" algn="just" rtl="1">
              <a:lnSpc>
                <a:spcPts val="1944"/>
              </a:lnSpc>
              <a:buFont typeface="Arial"/>
              <a:buChar char="•"/>
            </a:pPr>
            <a:r>
              <a:rPr lang="ar-EG" sz="1620" b="1">
                <a:solidFill>
                  <a:srgbClr val="FFFFFF"/>
                </a:solidFill>
                <a:latin typeface="Montserrat Bold"/>
                <a:ea typeface="Montserrat Bold"/>
                <a:cs typeface="Montserrat Bold"/>
                <a:sym typeface="Montserrat Bold"/>
                <a:rtl/>
              </a:rPr>
              <a:t>الأسطورة العمانية هاني الضابط، أحد أبرز نجوم كرة القدم في سلطنة عمان والخليج.</a:t>
            </a:r>
          </a:p>
          <a:p>
            <a:pPr marL="349850" lvl="1" indent="-174925" algn="just" rtl="1">
              <a:lnSpc>
                <a:spcPts val="1944"/>
              </a:lnSpc>
              <a:buFont typeface="Arial"/>
              <a:buChar char="•"/>
            </a:pPr>
            <a:r>
              <a:rPr lang="ar-EG" sz="1620" b="1">
                <a:solidFill>
                  <a:srgbClr val="FFFFFF"/>
                </a:solidFill>
                <a:latin typeface="Montserrat Bold"/>
                <a:ea typeface="Montserrat Bold"/>
                <a:cs typeface="Montserrat Bold"/>
                <a:sym typeface="Montserrat Bold"/>
                <a:rtl/>
              </a:rPr>
              <a:t>النجم القطري مبارك مصطفى، الملقب بـ"غزال الكرة القطرية" وأحد أبرز نجوم العنابي في التسعينات.</a:t>
            </a:r>
          </a:p>
          <a:p>
            <a:pPr marL="349850" lvl="1" indent="-174925" algn="just" rtl="1">
              <a:lnSpc>
                <a:spcPts val="1944"/>
              </a:lnSpc>
              <a:buFont typeface="Arial"/>
              <a:buChar char="•"/>
            </a:pPr>
            <a:r>
              <a:rPr lang="ar-EG" sz="1620" b="1">
                <a:solidFill>
                  <a:srgbClr val="FFFFFF"/>
                </a:solidFill>
                <a:latin typeface="Montserrat Bold"/>
                <a:ea typeface="Montserrat Bold"/>
                <a:cs typeface="Montserrat Bold"/>
                <a:sym typeface="Montserrat Bold"/>
                <a:rtl/>
              </a:rPr>
              <a:t>نجم خط وسط الكرة العراقية نشأت أكرم، صاحب إنجاز كأس آسيا </a:t>
            </a:r>
            <a:r>
              <a:rPr lang="en-US" sz="1620" b="1">
                <a:solidFill>
                  <a:srgbClr val="FFFFFF"/>
                </a:solidFill>
                <a:latin typeface="Montserrat Bold"/>
                <a:ea typeface="Montserrat Bold"/>
                <a:cs typeface="Montserrat Bold"/>
                <a:sym typeface="Montserrat Bold"/>
              </a:rPr>
              <a:t>2007</a:t>
            </a:r>
            <a:r>
              <a:rPr lang="ar-EG" sz="1620" b="1">
                <a:solidFill>
                  <a:srgbClr val="FFFFFF"/>
                </a:solidFill>
                <a:latin typeface="Montserrat Bold"/>
                <a:ea typeface="Montserrat Bold"/>
                <a:cs typeface="Montserrat Bold"/>
                <a:sym typeface="Montserrat Bold"/>
                <a:rtl/>
              </a:rPr>
              <a:t> مع منتخب العراق، والذي تألق مع عدد من الأندية الخليجية.</a:t>
            </a:r>
          </a:p>
          <a:p>
            <a:pPr marL="349850" lvl="1" indent="-174925" algn="just" rtl="1">
              <a:lnSpc>
                <a:spcPts val="1944"/>
              </a:lnSpc>
              <a:buFont typeface="Arial"/>
              <a:buChar char="•"/>
            </a:pPr>
            <a:r>
              <a:rPr lang="ar-EG" sz="1620" b="1">
                <a:solidFill>
                  <a:srgbClr val="FFFFFF"/>
                </a:solidFill>
                <a:latin typeface="Montserrat Bold"/>
                <a:ea typeface="Montserrat Bold"/>
                <a:cs typeface="Montserrat Bold"/>
                <a:sym typeface="Montserrat Bold"/>
                <a:rtl/>
              </a:rPr>
              <a:t>أسطورة دفاع الكويت الكابتن جمال مبارك، الجناح الطائر وأحد رموز الأزرق الكويتي.</a:t>
            </a:r>
          </a:p>
          <a:p>
            <a:pPr marL="349850" lvl="1" indent="-174925" algn="just" rtl="1">
              <a:lnSpc>
                <a:spcPts val="1944"/>
              </a:lnSpc>
              <a:buFont typeface="Arial"/>
              <a:buChar char="•"/>
            </a:pPr>
            <a:r>
              <a:rPr lang="ar-EG" sz="1620" b="1">
                <a:solidFill>
                  <a:srgbClr val="FFFFFF"/>
                </a:solidFill>
                <a:latin typeface="Montserrat Bold"/>
                <a:ea typeface="Montserrat Bold"/>
                <a:cs typeface="Montserrat Bold"/>
                <a:sym typeface="Montserrat Bold"/>
                <a:rtl/>
              </a:rPr>
              <a:t>النجم البحريني القدير الكابتن رياض الذوادي، أحد الأسماء البارزة في تاريخ الكرة البحرينية.</a:t>
            </a:r>
          </a:p>
          <a:p>
            <a:pPr algn="just" rtl="1">
              <a:lnSpc>
                <a:spcPts val="1944"/>
              </a:lnSpc>
            </a:pPr>
            <a:r>
              <a:rPr lang="ar-EG" sz="1620" b="1">
                <a:solidFill>
                  <a:srgbClr val="FFFFFF"/>
                </a:solidFill>
                <a:latin typeface="Montserrat Bold"/>
                <a:ea typeface="Montserrat Bold"/>
                <a:cs typeface="Montserrat Bold"/>
                <a:sym typeface="Montserrat Bold"/>
                <a:rtl/>
              </a:rPr>
              <a:t>هذا الحضور المميز أضفى على النسخة السابعة طابعًا خاصًا وجعل من المجلس الحواري منصة ثرية لنقل الخبرات وتبادل الرؤى بين الأجيال.</a:t>
            </a:r>
          </a:p>
          <a:p>
            <a:pPr marL="0" lvl="0" indent="0" algn="just" rtl="1">
              <a:lnSpc>
                <a:spcPts val="1944"/>
              </a:lnSpc>
              <a:spcBef>
                <a:spcPct val="0"/>
              </a:spcBef>
            </a:pPr>
            <a:endParaRPr lang="ar-EG" sz="1620" b="1">
              <a:solidFill>
                <a:srgbClr val="FFFFFF"/>
              </a:solidFill>
              <a:latin typeface="Montserrat Bold"/>
              <a:ea typeface="Montserrat Bold"/>
              <a:cs typeface="Montserrat Bold"/>
              <a:sym typeface="Montserrat Bold"/>
              <a:rtl/>
            </a:endParaRPr>
          </a:p>
        </p:txBody>
      </p:sp>
      <p:sp>
        <p:nvSpPr>
          <p:cNvPr id="10" name="AutoShape 10"/>
          <p:cNvSpPr/>
          <p:nvPr/>
        </p:nvSpPr>
        <p:spPr>
          <a:xfrm>
            <a:off x="487327" y="714546"/>
            <a:ext cx="1328436" cy="931350"/>
          </a:xfrm>
          <a:prstGeom prst="rect">
            <a:avLst/>
          </a:prstGeom>
          <a:solidFill>
            <a:srgbClr val="09426B"/>
          </a:solidFill>
        </p:spPr>
        <p:txBody>
          <a:bodyPr/>
          <a:lstStyle/>
          <a:p>
            <a:endParaRPr lang="en-US"/>
          </a:p>
        </p:txBody>
      </p:sp>
      <p:sp>
        <p:nvSpPr>
          <p:cNvPr id="11" name="TextBox 11"/>
          <p:cNvSpPr txBox="1"/>
          <p:nvPr/>
        </p:nvSpPr>
        <p:spPr>
          <a:xfrm>
            <a:off x="-113397" y="838909"/>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9" action="ppaction://hlinksldjump"/>
                <a:rtl/>
              </a:rPr>
              <a:t>عودة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625286"/>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Freeform 5"/>
          <p:cNvSpPr/>
          <p:nvPr/>
        </p:nvSpPr>
        <p:spPr>
          <a:xfrm>
            <a:off x="-1733471" y="911704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a:off x="307210" y="5651952"/>
            <a:ext cx="8392047" cy="4328542"/>
          </a:xfrm>
          <a:custGeom>
            <a:avLst/>
            <a:gdLst/>
            <a:ahLst/>
            <a:cxnLst/>
            <a:rect l="l" t="t" r="r" b="b"/>
            <a:pathLst>
              <a:path w="8392047" h="4328542">
                <a:moveTo>
                  <a:pt x="0" y="0"/>
                </a:moveTo>
                <a:lnTo>
                  <a:pt x="8392047" y="0"/>
                </a:lnTo>
                <a:lnTo>
                  <a:pt x="8392047" y="4328542"/>
                </a:lnTo>
                <a:lnTo>
                  <a:pt x="0" y="4328542"/>
                </a:lnTo>
                <a:lnTo>
                  <a:pt x="0" y="0"/>
                </a:lnTo>
                <a:close/>
              </a:path>
            </a:pathLst>
          </a:custGeom>
          <a:blipFill>
            <a:blip r:embed="rId9"/>
            <a:stretch>
              <a:fillRect l="-1943" t="-18969" r="-971"/>
            </a:stretch>
          </a:blipFill>
        </p:spPr>
        <p:txBody>
          <a:bodyPr/>
          <a:lstStyle/>
          <a:p>
            <a:endParaRPr lang="en-US"/>
          </a:p>
        </p:txBody>
      </p:sp>
      <p:sp>
        <p:nvSpPr>
          <p:cNvPr id="9" name="Freeform 9"/>
          <p:cNvSpPr/>
          <p:nvPr/>
        </p:nvSpPr>
        <p:spPr>
          <a:xfrm>
            <a:off x="8956366" y="5674921"/>
            <a:ext cx="8728671" cy="4265172"/>
          </a:xfrm>
          <a:custGeom>
            <a:avLst/>
            <a:gdLst/>
            <a:ahLst/>
            <a:cxnLst/>
            <a:rect l="l" t="t" r="r" b="b"/>
            <a:pathLst>
              <a:path w="8728671" h="4265172">
                <a:moveTo>
                  <a:pt x="0" y="0"/>
                </a:moveTo>
                <a:lnTo>
                  <a:pt x="8728671" y="0"/>
                </a:lnTo>
                <a:lnTo>
                  <a:pt x="8728671" y="4265173"/>
                </a:lnTo>
                <a:lnTo>
                  <a:pt x="0" y="4265173"/>
                </a:lnTo>
                <a:lnTo>
                  <a:pt x="0" y="0"/>
                </a:lnTo>
                <a:close/>
              </a:path>
            </a:pathLst>
          </a:custGeom>
          <a:blipFill>
            <a:blip r:embed="rId10"/>
            <a:stretch>
              <a:fillRect t="-10766"/>
            </a:stretch>
          </a:blipFill>
        </p:spPr>
        <p:txBody>
          <a:bodyPr/>
          <a:lstStyle/>
          <a:p>
            <a:endParaRPr lang="en-US"/>
          </a:p>
        </p:txBody>
      </p:sp>
      <p:sp>
        <p:nvSpPr>
          <p:cNvPr id="10" name="Freeform 10"/>
          <p:cNvSpPr/>
          <p:nvPr/>
        </p:nvSpPr>
        <p:spPr>
          <a:xfrm>
            <a:off x="47625" y="1838723"/>
            <a:ext cx="7403222" cy="3494282"/>
          </a:xfrm>
          <a:custGeom>
            <a:avLst/>
            <a:gdLst/>
            <a:ahLst/>
            <a:cxnLst/>
            <a:rect l="l" t="t" r="r" b="b"/>
            <a:pathLst>
              <a:path w="7403222" h="3494282">
                <a:moveTo>
                  <a:pt x="0" y="0"/>
                </a:moveTo>
                <a:lnTo>
                  <a:pt x="7403222" y="0"/>
                </a:lnTo>
                <a:lnTo>
                  <a:pt x="7403222" y="3494282"/>
                </a:lnTo>
                <a:lnTo>
                  <a:pt x="0" y="3494282"/>
                </a:lnTo>
                <a:lnTo>
                  <a:pt x="0" y="0"/>
                </a:lnTo>
                <a:close/>
              </a:path>
            </a:pathLst>
          </a:custGeom>
          <a:blipFill>
            <a:blip r:embed="rId11"/>
            <a:stretch>
              <a:fillRect t="-10170"/>
            </a:stretch>
          </a:blipFill>
        </p:spPr>
        <p:txBody>
          <a:bodyPr/>
          <a:lstStyle/>
          <a:p>
            <a:endParaRPr lang="en-US"/>
          </a:p>
        </p:txBody>
      </p:sp>
      <p:sp>
        <p:nvSpPr>
          <p:cNvPr id="11" name="TextBox 11"/>
          <p:cNvSpPr txBox="1"/>
          <p:nvPr/>
        </p:nvSpPr>
        <p:spPr>
          <a:xfrm>
            <a:off x="8400619" y="62562"/>
            <a:ext cx="9284419" cy="1139792"/>
          </a:xfrm>
          <a:prstGeom prst="rect">
            <a:avLst/>
          </a:prstGeom>
        </p:spPr>
        <p:txBody>
          <a:bodyPr lIns="0" tIns="0" rIns="0" bIns="0" rtlCol="0" anchor="t">
            <a:spAutoFit/>
          </a:bodyPr>
          <a:lstStyle/>
          <a:p>
            <a:pPr marL="0" lvl="0" indent="0" algn="r" rtl="1">
              <a:lnSpc>
                <a:spcPts val="8800"/>
              </a:lnSpc>
              <a:spcBef>
                <a:spcPct val="0"/>
              </a:spcBef>
            </a:pPr>
            <a:r>
              <a:rPr lang="ar-EG" sz="8000" b="1">
                <a:solidFill>
                  <a:srgbClr val="FFFFFF"/>
                </a:solidFill>
                <a:latin typeface="Montserrat Bold"/>
                <a:ea typeface="Montserrat Bold"/>
                <a:cs typeface="Montserrat Bold"/>
                <a:sym typeface="Montserrat Bold"/>
                <a:hlinkClick r:id="rId12" tooltip="https://www.canva.com/design/DAGkuDWFxsw/KT6YHvqbfOANWeQWmGNJYg/view?utm_content=DAGkuDWFxsw&amp;utm_campaign=designshare&amp;utm_medium=link2&amp;utm_source=uniquelinks&amp;utlId=haada1f856d"/>
                <a:rtl/>
              </a:rPr>
              <a:t>حفل تكريم الوفود</a:t>
            </a:r>
          </a:p>
        </p:txBody>
      </p:sp>
      <p:sp>
        <p:nvSpPr>
          <p:cNvPr id="12" name="TextBox 12"/>
          <p:cNvSpPr txBox="1"/>
          <p:nvPr/>
        </p:nvSpPr>
        <p:spPr>
          <a:xfrm>
            <a:off x="7643742" y="1912546"/>
            <a:ext cx="10509949" cy="3762375"/>
          </a:xfrm>
          <a:prstGeom prst="rect">
            <a:avLst/>
          </a:prstGeom>
        </p:spPr>
        <p:txBody>
          <a:bodyPr lIns="0" tIns="0" rIns="0" bIns="0" rtlCol="0" anchor="t">
            <a:spAutoFit/>
          </a:bodyPr>
          <a:lstStyle/>
          <a:p>
            <a:pPr marL="0" lvl="0" indent="0" algn="just" rtl="1">
              <a:lnSpc>
                <a:spcPts val="3360"/>
              </a:lnSpc>
              <a:spcBef>
                <a:spcPct val="0"/>
              </a:spcBef>
            </a:pPr>
            <a:r>
              <a:rPr lang="ar-EG" sz="2800" b="1" u="none" strike="noStrike">
                <a:solidFill>
                  <a:srgbClr val="FFFFFF"/>
                </a:solidFill>
                <a:latin typeface="Montserrat Bold"/>
                <a:ea typeface="Montserrat Bold"/>
                <a:cs typeface="Montserrat Bold"/>
                <a:sym typeface="Montserrat Bold"/>
                <a:rtl/>
              </a:rPr>
              <a:t>بعد نهاية المجلس الخليجي تقيم اللجنة المنظمة للمهرجان الكروي للأكاديميات الخليجية حفلا لتكريم الوفود المشاركة وذلك في قاعة ماجستيك بفندق رمادا عجمان وبحضور جميع ضيوف المجلس الخليجي ويتم خلاله تكريم رؤساء الوفود المشاركة وقام رؤساء الوفود بتبادل الدورع التذكارية في مابينهم وبعد نهاية الحفل توجه الجميع لتناول وجبة العشاء في تجمع كبير بحضور جميع اللاعبين المشاركين في البطولة والبالغ عددهم </a:t>
            </a:r>
            <a:r>
              <a:rPr lang="en-US" sz="2800" b="1" u="none" strike="noStrike">
                <a:solidFill>
                  <a:srgbClr val="FFFFFF"/>
                </a:solidFill>
                <a:latin typeface="Montserrat Bold"/>
                <a:ea typeface="Montserrat Bold"/>
                <a:cs typeface="Montserrat Bold"/>
                <a:sym typeface="Montserrat Bold"/>
              </a:rPr>
              <a:t>300</a:t>
            </a:r>
            <a:r>
              <a:rPr lang="ar-EG" sz="2800" b="1" u="none" strike="noStrike">
                <a:solidFill>
                  <a:srgbClr val="FFFFFF"/>
                </a:solidFill>
                <a:latin typeface="Montserrat Bold"/>
                <a:ea typeface="Montserrat Bold"/>
                <a:cs typeface="Montserrat Bold"/>
                <a:sym typeface="Montserrat Bold"/>
                <a:rtl/>
              </a:rPr>
              <a:t> لاعب ومدرب واداري.</a:t>
            </a:r>
          </a:p>
          <a:p>
            <a:pPr marL="0" lvl="0" indent="0" algn="just" rtl="1">
              <a:lnSpc>
                <a:spcPts val="3360"/>
              </a:lnSpc>
              <a:spcBef>
                <a:spcPct val="0"/>
              </a:spcBef>
            </a:pPr>
            <a:endParaRPr lang="ar-EG" sz="2800" b="1" u="none" strike="noStrike">
              <a:solidFill>
                <a:srgbClr val="FFFFFF"/>
              </a:solidFill>
              <a:latin typeface="Montserrat Bold"/>
              <a:ea typeface="Montserrat Bold"/>
              <a:cs typeface="Montserrat Bold"/>
              <a:sym typeface="Montserrat Bold"/>
              <a:rtl/>
            </a:endParaRPr>
          </a:p>
          <a:p>
            <a:pPr marL="0" lvl="0" indent="0" algn="just" rtl="1">
              <a:lnSpc>
                <a:spcPts val="3360"/>
              </a:lnSpc>
              <a:spcBef>
                <a:spcPct val="0"/>
              </a:spcBef>
            </a:pPr>
            <a:endParaRPr lang="ar-EG" sz="2800" b="1" u="none" strike="noStrike">
              <a:solidFill>
                <a:srgbClr val="FFFFFF"/>
              </a:solidFill>
              <a:latin typeface="Montserrat Bold"/>
              <a:ea typeface="Montserrat Bold"/>
              <a:cs typeface="Montserrat Bold"/>
              <a:sym typeface="Montserrat Bold"/>
              <a:rtl/>
            </a:endParaRPr>
          </a:p>
        </p:txBody>
      </p:sp>
      <p:sp>
        <p:nvSpPr>
          <p:cNvPr id="13" name="AutoShape 13"/>
          <p:cNvSpPr/>
          <p:nvPr/>
        </p:nvSpPr>
        <p:spPr>
          <a:xfrm>
            <a:off x="600724" y="713342"/>
            <a:ext cx="1328436" cy="931350"/>
          </a:xfrm>
          <a:prstGeom prst="rect">
            <a:avLst/>
          </a:prstGeom>
          <a:solidFill>
            <a:srgbClr val="09426B"/>
          </a:solidFill>
        </p:spPr>
        <p:txBody>
          <a:bodyPr/>
          <a:lstStyle/>
          <a:p>
            <a:endParaRPr lang="en-US"/>
          </a:p>
        </p:txBody>
      </p:sp>
      <p:sp>
        <p:nvSpPr>
          <p:cNvPr id="14" name="TextBox 14"/>
          <p:cNvSpPr txBox="1"/>
          <p:nvPr/>
        </p:nvSpPr>
        <p:spPr>
          <a:xfrm>
            <a:off x="0" y="837704"/>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3" action="ppaction://hlinksldjump"/>
                <a:rtl/>
              </a:rPr>
              <a:t>عودة</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720536"/>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Freeform 5"/>
          <p:cNvSpPr/>
          <p:nvPr/>
        </p:nvSpPr>
        <p:spPr>
          <a:xfrm>
            <a:off x="-1733471" y="911704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a:hlinkClick r:id="rId9" tooltip="https://c.live/professional-events?keyword=GULF"/>
          </p:cNvPr>
          <p:cNvSpPr/>
          <p:nvPr/>
        </p:nvSpPr>
        <p:spPr>
          <a:xfrm>
            <a:off x="141506" y="6047825"/>
            <a:ext cx="6648925" cy="4328250"/>
          </a:xfrm>
          <a:custGeom>
            <a:avLst/>
            <a:gdLst/>
            <a:ahLst/>
            <a:cxnLst/>
            <a:rect l="l" t="t" r="r" b="b"/>
            <a:pathLst>
              <a:path w="6648925" h="4328250">
                <a:moveTo>
                  <a:pt x="0" y="0"/>
                </a:moveTo>
                <a:lnTo>
                  <a:pt x="6648925" y="0"/>
                </a:lnTo>
                <a:lnTo>
                  <a:pt x="6648925" y="4328249"/>
                </a:lnTo>
                <a:lnTo>
                  <a:pt x="0" y="4328249"/>
                </a:lnTo>
                <a:lnTo>
                  <a:pt x="0" y="0"/>
                </a:lnTo>
                <a:close/>
              </a:path>
            </a:pathLst>
          </a:custGeom>
          <a:blipFill>
            <a:blip r:embed="rId10"/>
            <a:stretch>
              <a:fillRect t="-597" b="-597"/>
            </a:stretch>
          </a:blipFill>
        </p:spPr>
        <p:txBody>
          <a:bodyPr/>
          <a:lstStyle/>
          <a:p>
            <a:endParaRPr lang="en-US"/>
          </a:p>
        </p:txBody>
      </p:sp>
      <p:sp>
        <p:nvSpPr>
          <p:cNvPr id="9" name="Freeform 9"/>
          <p:cNvSpPr/>
          <p:nvPr/>
        </p:nvSpPr>
        <p:spPr>
          <a:xfrm>
            <a:off x="8590097" y="7433744"/>
            <a:ext cx="9607092" cy="2764617"/>
          </a:xfrm>
          <a:custGeom>
            <a:avLst/>
            <a:gdLst/>
            <a:ahLst/>
            <a:cxnLst/>
            <a:rect l="l" t="t" r="r" b="b"/>
            <a:pathLst>
              <a:path w="9607092" h="2764617">
                <a:moveTo>
                  <a:pt x="0" y="0"/>
                </a:moveTo>
                <a:lnTo>
                  <a:pt x="9607092" y="0"/>
                </a:lnTo>
                <a:lnTo>
                  <a:pt x="9607092" y="2764618"/>
                </a:lnTo>
                <a:lnTo>
                  <a:pt x="0" y="2764618"/>
                </a:lnTo>
                <a:lnTo>
                  <a:pt x="0" y="0"/>
                </a:lnTo>
                <a:close/>
              </a:path>
            </a:pathLst>
          </a:custGeom>
          <a:blipFill>
            <a:blip r:embed="rId11"/>
            <a:stretch>
              <a:fillRect t="-18157" r="-531" b="-21145"/>
            </a:stretch>
          </a:blipFill>
        </p:spPr>
        <p:txBody>
          <a:bodyPr/>
          <a:lstStyle/>
          <a:p>
            <a:endParaRPr lang="en-US"/>
          </a:p>
        </p:txBody>
      </p:sp>
      <p:sp>
        <p:nvSpPr>
          <p:cNvPr id="10" name="Freeform 10"/>
          <p:cNvSpPr/>
          <p:nvPr/>
        </p:nvSpPr>
        <p:spPr>
          <a:xfrm>
            <a:off x="5819987" y="7507904"/>
            <a:ext cx="2699983" cy="2699983"/>
          </a:xfrm>
          <a:custGeom>
            <a:avLst/>
            <a:gdLst/>
            <a:ahLst/>
            <a:cxnLst/>
            <a:rect l="l" t="t" r="r" b="b"/>
            <a:pathLst>
              <a:path w="2699983" h="2699983">
                <a:moveTo>
                  <a:pt x="0" y="0"/>
                </a:moveTo>
                <a:lnTo>
                  <a:pt x="2699983" y="0"/>
                </a:lnTo>
                <a:lnTo>
                  <a:pt x="2699983" y="2699983"/>
                </a:lnTo>
                <a:lnTo>
                  <a:pt x="0" y="2699983"/>
                </a:lnTo>
                <a:lnTo>
                  <a:pt x="0" y="0"/>
                </a:lnTo>
                <a:close/>
              </a:path>
            </a:pathLst>
          </a:custGeom>
          <a:blipFill>
            <a:blip r:embed="rId12"/>
            <a:stretch>
              <a:fillRect/>
            </a:stretch>
          </a:blipFill>
        </p:spPr>
        <p:txBody>
          <a:bodyPr/>
          <a:lstStyle/>
          <a:p>
            <a:endParaRPr lang="en-US"/>
          </a:p>
        </p:txBody>
      </p:sp>
      <p:sp>
        <p:nvSpPr>
          <p:cNvPr id="11" name="TextBox 11"/>
          <p:cNvSpPr txBox="1"/>
          <p:nvPr/>
        </p:nvSpPr>
        <p:spPr>
          <a:xfrm>
            <a:off x="4943489" y="354210"/>
            <a:ext cx="12988281" cy="753113"/>
          </a:xfrm>
          <a:prstGeom prst="rect">
            <a:avLst/>
          </a:prstGeom>
        </p:spPr>
        <p:txBody>
          <a:bodyPr lIns="0" tIns="0" rIns="0" bIns="0" rtlCol="0" anchor="t">
            <a:spAutoFit/>
          </a:bodyPr>
          <a:lstStyle/>
          <a:p>
            <a:pPr marL="0" lvl="0" indent="0" algn="r" rtl="1">
              <a:lnSpc>
                <a:spcPts val="5830"/>
              </a:lnSpc>
              <a:spcBef>
                <a:spcPct val="0"/>
              </a:spcBef>
            </a:pPr>
            <a:r>
              <a:rPr lang="ar-EG" sz="5300" b="1">
                <a:solidFill>
                  <a:srgbClr val="FFFFFF"/>
                </a:solidFill>
                <a:latin typeface="Montserrat Bold"/>
                <a:ea typeface="Montserrat Bold"/>
                <a:cs typeface="Montserrat Bold"/>
                <a:sym typeface="Montserrat Bold"/>
                <a:rtl/>
              </a:rPr>
              <a:t>التغطية الإعلامية </a:t>
            </a:r>
          </a:p>
        </p:txBody>
      </p:sp>
      <p:sp>
        <p:nvSpPr>
          <p:cNvPr id="12" name="TextBox 12"/>
          <p:cNvSpPr txBox="1"/>
          <p:nvPr/>
        </p:nvSpPr>
        <p:spPr>
          <a:xfrm>
            <a:off x="5630029" y="2229936"/>
            <a:ext cx="12548110" cy="3457939"/>
          </a:xfrm>
          <a:prstGeom prst="rect">
            <a:avLst/>
          </a:prstGeom>
        </p:spPr>
        <p:txBody>
          <a:bodyPr lIns="0" tIns="0" rIns="0" bIns="0" rtlCol="0" anchor="t">
            <a:spAutoFit/>
          </a:bodyPr>
          <a:lstStyle/>
          <a:p>
            <a:pPr marL="0" lvl="0" indent="0" algn="just" rtl="1">
              <a:lnSpc>
                <a:spcPts val="2476"/>
              </a:lnSpc>
              <a:spcBef>
                <a:spcPct val="0"/>
              </a:spcBef>
            </a:pPr>
            <a:r>
              <a:rPr lang="ar-EG" sz="2063" b="1" u="none" strike="noStrike">
                <a:solidFill>
                  <a:srgbClr val="FFFFFF"/>
                </a:solidFill>
                <a:latin typeface="Montserrat Bold"/>
                <a:ea typeface="Montserrat Bold"/>
                <a:cs typeface="Montserrat Bold"/>
                <a:sym typeface="Montserrat Bold"/>
                <a:rtl/>
              </a:rPr>
              <a:t>•القنوات الناقلة (الشارقة ودبي وأبوظبي الرياضية) عن طريق فقرات في النشرات الاخبارية وبرامج خاصة للبطولة</a:t>
            </a:r>
          </a:p>
          <a:p>
            <a:pPr marL="0" lvl="0" indent="0" algn="just" rtl="1">
              <a:lnSpc>
                <a:spcPts val="2476"/>
              </a:lnSpc>
              <a:spcBef>
                <a:spcPct val="0"/>
              </a:spcBef>
            </a:pPr>
            <a:r>
              <a:rPr lang="ar-EG" sz="2063" b="1" u="none" strike="noStrike">
                <a:solidFill>
                  <a:srgbClr val="FFFFFF"/>
                </a:solidFill>
                <a:latin typeface="Montserrat Bold"/>
                <a:ea typeface="Montserrat Bold"/>
                <a:cs typeface="Montserrat Bold"/>
                <a:sym typeface="Montserrat Bold"/>
                <a:rtl/>
              </a:rPr>
              <a:t>•تغطية يومية عن طريق الصحف الرسمية (الخليج والبيان والاتحاد والإمارات اليوم والعديد من الصحف الخليجية)</a:t>
            </a:r>
          </a:p>
          <a:p>
            <a:pPr marL="0" lvl="0" indent="0" algn="just" rtl="1">
              <a:lnSpc>
                <a:spcPts val="2476"/>
              </a:lnSpc>
              <a:spcBef>
                <a:spcPct val="0"/>
              </a:spcBef>
            </a:pPr>
            <a:r>
              <a:rPr lang="ar-EG" sz="2063" b="1" u="none" strike="noStrike">
                <a:solidFill>
                  <a:srgbClr val="FFFFFF"/>
                </a:solidFill>
                <a:latin typeface="Montserrat Bold"/>
                <a:ea typeface="Montserrat Bold"/>
                <a:cs typeface="Montserrat Bold"/>
                <a:sym typeface="Montserrat Bold"/>
                <a:rtl/>
              </a:rPr>
              <a:t>•الموقع الإلكتروني </a:t>
            </a:r>
            <a:r>
              <a:rPr lang="en-US" sz="2063" b="1" u="none" strike="noStrike">
                <a:solidFill>
                  <a:srgbClr val="FFFFFF"/>
                </a:solidFill>
                <a:latin typeface="Montserrat Bold"/>
                <a:ea typeface="Montserrat Bold"/>
                <a:cs typeface="Montserrat Bold"/>
                <a:sym typeface="Montserrat Bold"/>
              </a:rPr>
              <a:t>www.quattro.ae</a:t>
            </a:r>
            <a:r>
              <a:rPr lang="ar-EG" sz="2063" b="1" u="none" strike="noStrike">
                <a:solidFill>
                  <a:srgbClr val="FFFFFF"/>
                </a:solidFill>
                <a:latin typeface="Montserrat Bold"/>
                <a:ea typeface="Montserrat Bold"/>
                <a:cs typeface="Montserrat Bold"/>
                <a:sym typeface="Montserrat Bold"/>
                <a:rtl/>
              </a:rPr>
              <a:t> </a:t>
            </a:r>
          </a:p>
          <a:p>
            <a:pPr marL="0" lvl="0" indent="0" algn="just" rtl="1">
              <a:lnSpc>
                <a:spcPts val="2476"/>
              </a:lnSpc>
              <a:spcBef>
                <a:spcPct val="0"/>
              </a:spcBef>
            </a:pPr>
            <a:r>
              <a:rPr lang="ar-EG" sz="2063" b="1" u="none" strike="noStrike">
                <a:solidFill>
                  <a:srgbClr val="FFFFFF"/>
                </a:solidFill>
                <a:latin typeface="Montserrat Bold"/>
                <a:ea typeface="Montserrat Bold"/>
                <a:cs typeface="Montserrat Bold"/>
                <a:sym typeface="Montserrat Bold"/>
                <a:rtl/>
              </a:rPr>
              <a:t>•إجراء مؤتمر صحفي للإعلان عن البطولة وإجراء القرعة قبل انطلاق البطولة</a:t>
            </a:r>
          </a:p>
          <a:p>
            <a:pPr marL="0" lvl="0" indent="0" algn="just" rtl="1">
              <a:lnSpc>
                <a:spcPts val="2476"/>
              </a:lnSpc>
              <a:spcBef>
                <a:spcPct val="0"/>
              </a:spcBef>
            </a:pPr>
            <a:r>
              <a:rPr lang="ar-EG" sz="2063" b="1" u="none" strike="noStrike">
                <a:solidFill>
                  <a:srgbClr val="FFFFFF"/>
                </a:solidFill>
                <a:latin typeface="Montserrat Bold"/>
                <a:ea typeface="Montserrat Bold"/>
                <a:cs typeface="Montserrat Bold"/>
                <a:sym typeface="Montserrat Bold"/>
                <a:rtl/>
              </a:rPr>
              <a:t>•إجراء مؤتمرات صحافية بعد جميع المباريات</a:t>
            </a:r>
          </a:p>
          <a:p>
            <a:pPr marL="0" lvl="0" indent="0" algn="just" rtl="1">
              <a:lnSpc>
                <a:spcPts val="2476"/>
              </a:lnSpc>
              <a:spcBef>
                <a:spcPct val="0"/>
              </a:spcBef>
            </a:pPr>
            <a:r>
              <a:rPr lang="ar-EG" sz="2063" b="1" u="none" strike="noStrike">
                <a:solidFill>
                  <a:srgbClr val="FFFFFF"/>
                </a:solidFill>
                <a:latin typeface="Montserrat Bold"/>
                <a:ea typeface="Montserrat Bold"/>
                <a:cs typeface="Montserrat Bold"/>
                <a:sym typeface="Montserrat Bold"/>
                <a:rtl/>
              </a:rPr>
              <a:t>•تصوير جميع المباريات بالإضافة للرحلات الترفيهية (تصوير فوتوغرافي و فيديو)</a:t>
            </a:r>
          </a:p>
          <a:p>
            <a:pPr marL="0" lvl="0" indent="0" algn="just" rtl="1">
              <a:lnSpc>
                <a:spcPts val="2476"/>
              </a:lnSpc>
              <a:spcBef>
                <a:spcPct val="0"/>
              </a:spcBef>
            </a:pPr>
            <a:r>
              <a:rPr lang="ar-EG" sz="2063" b="1" u="none" strike="noStrike">
                <a:solidFill>
                  <a:srgbClr val="FFFFFF"/>
                </a:solidFill>
                <a:latin typeface="Montserrat Bold"/>
                <a:ea typeface="Montserrat Bold"/>
                <a:cs typeface="Montserrat Bold"/>
                <a:sym typeface="Montserrat Bold"/>
                <a:rtl/>
              </a:rPr>
              <a:t>•طرح الصور والفيديوهات أول بأول بعد كل نهاية كل مباراة. </a:t>
            </a:r>
          </a:p>
          <a:p>
            <a:pPr marL="0" lvl="0" indent="0" algn="just" rtl="1">
              <a:lnSpc>
                <a:spcPts val="2476"/>
              </a:lnSpc>
              <a:spcBef>
                <a:spcPct val="0"/>
              </a:spcBef>
            </a:pPr>
            <a:r>
              <a:rPr lang="ar-EG" sz="2063" b="1" u="none" strike="noStrike">
                <a:solidFill>
                  <a:srgbClr val="FFFFFF"/>
                </a:solidFill>
                <a:latin typeface="Montserrat Bold"/>
                <a:ea typeface="Montserrat Bold"/>
                <a:cs typeface="Montserrat Bold"/>
                <a:sym typeface="Montserrat Bold"/>
                <a:rtl/>
              </a:rPr>
              <a:t>•نقل جميع اخبار البطولة عبر أشهر مواقع التواصل الاجتماعي في دولة الامارات</a:t>
            </a:r>
          </a:p>
          <a:p>
            <a:pPr marL="0" lvl="0" indent="0" algn="just" rtl="1">
              <a:lnSpc>
                <a:spcPts val="2476"/>
              </a:lnSpc>
              <a:spcBef>
                <a:spcPct val="0"/>
              </a:spcBef>
            </a:pPr>
            <a:r>
              <a:rPr lang="ar-EG" sz="2063" b="1" u="none" strike="noStrike">
                <a:solidFill>
                  <a:srgbClr val="FFFFFF"/>
                </a:solidFill>
                <a:latin typeface="Montserrat Bold"/>
                <a:ea typeface="Montserrat Bold"/>
                <a:cs typeface="Montserrat Bold"/>
                <a:sym typeface="Montserrat Bold"/>
                <a:rtl/>
              </a:rPr>
              <a:t> (سبورت فور اوول–رؤية الامارات–اخبار عجمان–حساب مركز كواترو الرياضي) </a:t>
            </a:r>
          </a:p>
          <a:p>
            <a:pPr marL="0" lvl="0" indent="0" algn="just" rtl="1">
              <a:lnSpc>
                <a:spcPts val="2476"/>
              </a:lnSpc>
              <a:spcBef>
                <a:spcPct val="0"/>
              </a:spcBef>
            </a:pPr>
            <a:endParaRPr lang="ar-EG" sz="2063" b="1" u="none" strike="noStrike">
              <a:solidFill>
                <a:srgbClr val="FFFFFF"/>
              </a:solidFill>
              <a:latin typeface="Montserrat Bold"/>
              <a:ea typeface="Montserrat Bold"/>
              <a:cs typeface="Montserrat Bold"/>
              <a:sym typeface="Montserrat Bold"/>
              <a:rtl/>
            </a:endParaRPr>
          </a:p>
          <a:p>
            <a:pPr marL="0" lvl="0" indent="0" algn="just" rtl="1">
              <a:lnSpc>
                <a:spcPts val="2476"/>
              </a:lnSpc>
              <a:spcBef>
                <a:spcPct val="0"/>
              </a:spcBef>
            </a:pPr>
            <a:endParaRPr lang="ar-EG" sz="2063" b="1" u="none" strike="noStrike">
              <a:solidFill>
                <a:srgbClr val="FFFFFF"/>
              </a:solidFill>
              <a:latin typeface="Montserrat Bold"/>
              <a:ea typeface="Montserrat Bold"/>
              <a:cs typeface="Montserrat Bold"/>
              <a:sym typeface="Montserrat Bold"/>
              <a:rtl/>
            </a:endParaRPr>
          </a:p>
        </p:txBody>
      </p:sp>
      <p:sp>
        <p:nvSpPr>
          <p:cNvPr id="13" name="TextBox 13"/>
          <p:cNvSpPr txBox="1"/>
          <p:nvPr/>
        </p:nvSpPr>
        <p:spPr>
          <a:xfrm>
            <a:off x="10747487" y="5286342"/>
            <a:ext cx="7407656" cy="593515"/>
          </a:xfrm>
          <a:prstGeom prst="rect">
            <a:avLst/>
          </a:prstGeom>
        </p:spPr>
        <p:txBody>
          <a:bodyPr lIns="0" tIns="0" rIns="0" bIns="0" rtlCol="0" anchor="t">
            <a:spAutoFit/>
          </a:bodyPr>
          <a:lstStyle/>
          <a:p>
            <a:pPr marL="0" lvl="0" indent="0" algn="r" rtl="1">
              <a:lnSpc>
                <a:spcPts val="4602"/>
              </a:lnSpc>
              <a:spcBef>
                <a:spcPct val="0"/>
              </a:spcBef>
            </a:pPr>
            <a:r>
              <a:rPr lang="ar-EG" sz="4183" b="1">
                <a:solidFill>
                  <a:srgbClr val="FFFFFF"/>
                </a:solidFill>
                <a:latin typeface="Montserrat Bold"/>
                <a:ea typeface="Montserrat Bold"/>
                <a:cs typeface="Montserrat Bold"/>
                <a:sym typeface="Montserrat Bold"/>
                <a:rtl/>
              </a:rPr>
              <a:t>البث المباشر للمباريات</a:t>
            </a:r>
          </a:p>
        </p:txBody>
      </p:sp>
      <p:sp>
        <p:nvSpPr>
          <p:cNvPr id="14" name="TextBox 14"/>
          <p:cNvSpPr txBox="1"/>
          <p:nvPr/>
        </p:nvSpPr>
        <p:spPr>
          <a:xfrm>
            <a:off x="9296852" y="1475019"/>
            <a:ext cx="8900337" cy="594086"/>
          </a:xfrm>
          <a:prstGeom prst="rect">
            <a:avLst/>
          </a:prstGeom>
        </p:spPr>
        <p:txBody>
          <a:bodyPr lIns="0" tIns="0" rIns="0" bIns="0" rtlCol="0" anchor="t">
            <a:spAutoFit/>
          </a:bodyPr>
          <a:lstStyle/>
          <a:p>
            <a:pPr marL="0" lvl="0" indent="0" algn="r" rtl="1">
              <a:lnSpc>
                <a:spcPts val="4602"/>
              </a:lnSpc>
              <a:spcBef>
                <a:spcPct val="0"/>
              </a:spcBef>
            </a:pPr>
            <a:r>
              <a:rPr lang="ar-EG" sz="4183" b="1">
                <a:solidFill>
                  <a:srgbClr val="FFFFFF"/>
                </a:solidFill>
                <a:latin typeface="Montserrat Bold"/>
                <a:ea typeface="Montserrat Bold"/>
                <a:cs typeface="Montserrat Bold"/>
                <a:sym typeface="Montserrat Bold"/>
                <a:rtl/>
              </a:rPr>
              <a:t>القنوات والصحف والتواصل الإجتماعي</a:t>
            </a:r>
          </a:p>
        </p:txBody>
      </p:sp>
      <p:sp>
        <p:nvSpPr>
          <p:cNvPr id="15" name="TextBox 15"/>
          <p:cNvSpPr txBox="1"/>
          <p:nvPr/>
        </p:nvSpPr>
        <p:spPr>
          <a:xfrm>
            <a:off x="8024314" y="6022733"/>
            <a:ext cx="10130829" cy="1886149"/>
          </a:xfrm>
          <a:prstGeom prst="rect">
            <a:avLst/>
          </a:prstGeom>
        </p:spPr>
        <p:txBody>
          <a:bodyPr lIns="0" tIns="0" rIns="0" bIns="0" rtlCol="0" anchor="t">
            <a:spAutoFit/>
          </a:bodyPr>
          <a:lstStyle/>
          <a:p>
            <a:pPr marL="0" lvl="0" indent="0" algn="just" rtl="1">
              <a:lnSpc>
                <a:spcPts val="2476"/>
              </a:lnSpc>
              <a:spcBef>
                <a:spcPct val="0"/>
              </a:spcBef>
            </a:pPr>
            <a:r>
              <a:rPr lang="ar-EG" sz="2063" b="1">
                <a:solidFill>
                  <a:srgbClr val="FFFFFF"/>
                </a:solidFill>
                <a:latin typeface="Montserrat Bold"/>
                <a:ea typeface="Montserrat Bold"/>
                <a:cs typeface="Montserrat Bold"/>
                <a:sym typeface="Montserrat Bold"/>
                <a:rtl/>
              </a:rPr>
              <a:t>"يتم بث مب</a:t>
            </a:r>
            <a:r>
              <a:rPr lang="ar-EG" sz="2063" b="1" u="none" strike="noStrike">
                <a:solidFill>
                  <a:srgbClr val="FFFFFF"/>
                </a:solidFill>
                <a:latin typeface="Montserrat Bold"/>
                <a:ea typeface="Montserrat Bold"/>
                <a:cs typeface="Montserrat Bold"/>
                <a:sym typeface="Montserrat Bold"/>
                <a:rtl/>
              </a:rPr>
              <a:t>اريات البطولة مباشرة عبر تطبيق </a:t>
            </a:r>
            <a:r>
              <a:rPr lang="en-US" sz="2063" b="1" u="none" strike="noStrike">
                <a:solidFill>
                  <a:srgbClr val="FFFFFF"/>
                </a:solidFill>
                <a:latin typeface="Montserrat Bold"/>
                <a:ea typeface="Montserrat Bold"/>
                <a:cs typeface="Montserrat Bold"/>
                <a:sym typeface="Montserrat Bold"/>
              </a:rPr>
              <a:t>C.LIVE</a:t>
            </a:r>
            <a:r>
              <a:rPr lang="ar-EG" sz="2063" b="1" u="none" strike="noStrike">
                <a:solidFill>
                  <a:srgbClr val="FFFFFF"/>
                </a:solidFill>
                <a:latin typeface="Montserrat Bold"/>
                <a:ea typeface="Montserrat Bold"/>
                <a:cs typeface="Montserrat Bold"/>
                <a:sym typeface="Montserrat Bold"/>
                <a:rtl/>
              </a:rPr>
              <a:t>، الذي يوفر تغطية حية لجميع المباريات بجودة عالية، مع تعليق صوتي والمؤتمرات الصحفية اللتي تتبع كل مباراة لتواكب كل مجريات  وأحداث المباراة . يتيح التطبيق للمشاهدين متابعة مجريات البطولة أولاً بأول من أي مكان وفي أي وقت، مما يضمن تجربة مشاهدة رياضية متميزة لعشاق المنافسة."</a:t>
            </a:r>
          </a:p>
          <a:p>
            <a:pPr marL="0" lvl="0" indent="0" algn="just" rtl="1">
              <a:lnSpc>
                <a:spcPts val="2476"/>
              </a:lnSpc>
              <a:spcBef>
                <a:spcPct val="0"/>
              </a:spcBef>
            </a:pPr>
            <a:endParaRPr lang="ar-EG" sz="2063" b="1" u="none" strike="noStrike">
              <a:solidFill>
                <a:srgbClr val="FFFFFF"/>
              </a:solidFill>
              <a:latin typeface="Montserrat Bold"/>
              <a:ea typeface="Montserrat Bold"/>
              <a:cs typeface="Montserrat Bold"/>
              <a:sym typeface="Montserrat Bold"/>
              <a:rtl/>
            </a:endParaRPr>
          </a:p>
          <a:p>
            <a:pPr marL="0" lvl="0" indent="0" algn="just" rtl="1">
              <a:lnSpc>
                <a:spcPts val="2476"/>
              </a:lnSpc>
              <a:spcBef>
                <a:spcPct val="0"/>
              </a:spcBef>
            </a:pPr>
            <a:endParaRPr lang="ar-EG" sz="2063" b="1" u="none" strike="noStrike">
              <a:solidFill>
                <a:srgbClr val="FFFFFF"/>
              </a:solidFill>
              <a:latin typeface="Montserrat Bold"/>
              <a:ea typeface="Montserrat Bold"/>
              <a:cs typeface="Montserrat Bold"/>
              <a:sym typeface="Montserrat Bold"/>
              <a:rtl/>
            </a:endParaRPr>
          </a:p>
        </p:txBody>
      </p:sp>
      <p:sp>
        <p:nvSpPr>
          <p:cNvPr id="16" name="AutoShape 16"/>
          <p:cNvSpPr/>
          <p:nvPr/>
        </p:nvSpPr>
        <p:spPr>
          <a:xfrm>
            <a:off x="4808165" y="97350"/>
            <a:ext cx="1212181" cy="849845"/>
          </a:xfrm>
          <a:prstGeom prst="rect">
            <a:avLst/>
          </a:prstGeom>
          <a:solidFill>
            <a:srgbClr val="09426B"/>
          </a:solidFill>
        </p:spPr>
        <p:txBody>
          <a:bodyPr/>
          <a:lstStyle/>
          <a:p>
            <a:endParaRPr lang="en-US"/>
          </a:p>
        </p:txBody>
      </p:sp>
      <p:sp>
        <p:nvSpPr>
          <p:cNvPr id="17" name="TextBox 17"/>
          <p:cNvSpPr txBox="1"/>
          <p:nvPr/>
        </p:nvSpPr>
        <p:spPr>
          <a:xfrm>
            <a:off x="4260012" y="217020"/>
            <a:ext cx="2308486" cy="573848"/>
          </a:xfrm>
          <a:prstGeom prst="rect">
            <a:avLst/>
          </a:prstGeom>
        </p:spPr>
        <p:txBody>
          <a:bodyPr lIns="0" tIns="0" rIns="0" bIns="0" rtlCol="0" anchor="t">
            <a:spAutoFit/>
          </a:bodyPr>
          <a:lstStyle/>
          <a:p>
            <a:pPr marL="0" lvl="1" indent="0" algn="ctr" rtl="1">
              <a:lnSpc>
                <a:spcPts val="4685"/>
              </a:lnSpc>
              <a:spcBef>
                <a:spcPct val="0"/>
              </a:spcBef>
            </a:pPr>
            <a:r>
              <a:rPr lang="ar-EG" sz="3604">
                <a:solidFill>
                  <a:srgbClr val="FFFFFF"/>
                </a:solidFill>
                <a:latin typeface="Montserrat"/>
                <a:ea typeface="Montserrat"/>
                <a:cs typeface="Montserrat"/>
                <a:sym typeface="Montserrat"/>
                <a:hlinkClick r:id="rId13" action="ppaction://hlinksldjump"/>
                <a:rtl/>
              </a:rPr>
              <a:t>عودة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720536"/>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Freeform 5"/>
          <p:cNvSpPr/>
          <p:nvPr/>
        </p:nvSpPr>
        <p:spPr>
          <a:xfrm>
            <a:off x="-1733471" y="911704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a:off x="112059" y="1584019"/>
            <a:ext cx="7538725" cy="4240533"/>
          </a:xfrm>
          <a:custGeom>
            <a:avLst/>
            <a:gdLst/>
            <a:ahLst/>
            <a:cxnLst/>
            <a:rect l="l" t="t" r="r" b="b"/>
            <a:pathLst>
              <a:path w="7538725" h="4240533">
                <a:moveTo>
                  <a:pt x="0" y="0"/>
                </a:moveTo>
                <a:lnTo>
                  <a:pt x="7538725" y="0"/>
                </a:lnTo>
                <a:lnTo>
                  <a:pt x="7538725" y="4240533"/>
                </a:lnTo>
                <a:lnTo>
                  <a:pt x="0" y="4240533"/>
                </a:lnTo>
                <a:lnTo>
                  <a:pt x="0" y="0"/>
                </a:lnTo>
                <a:close/>
              </a:path>
            </a:pathLst>
          </a:custGeom>
          <a:blipFill>
            <a:blip r:embed="rId9"/>
            <a:stretch>
              <a:fillRect/>
            </a:stretch>
          </a:blipFill>
        </p:spPr>
        <p:txBody>
          <a:bodyPr/>
          <a:lstStyle/>
          <a:p>
            <a:endParaRPr lang="en-US"/>
          </a:p>
        </p:txBody>
      </p:sp>
      <p:sp>
        <p:nvSpPr>
          <p:cNvPr id="9" name="Freeform 9"/>
          <p:cNvSpPr/>
          <p:nvPr/>
        </p:nvSpPr>
        <p:spPr>
          <a:xfrm>
            <a:off x="1633185" y="5910277"/>
            <a:ext cx="7944781" cy="4468939"/>
          </a:xfrm>
          <a:custGeom>
            <a:avLst/>
            <a:gdLst/>
            <a:ahLst/>
            <a:cxnLst/>
            <a:rect l="l" t="t" r="r" b="b"/>
            <a:pathLst>
              <a:path w="7944781" h="4468939">
                <a:moveTo>
                  <a:pt x="0" y="0"/>
                </a:moveTo>
                <a:lnTo>
                  <a:pt x="7944781" y="0"/>
                </a:lnTo>
                <a:lnTo>
                  <a:pt x="7944781" y="4468939"/>
                </a:lnTo>
                <a:lnTo>
                  <a:pt x="0" y="4468939"/>
                </a:lnTo>
                <a:lnTo>
                  <a:pt x="0" y="0"/>
                </a:lnTo>
                <a:close/>
              </a:path>
            </a:pathLst>
          </a:custGeom>
          <a:blipFill>
            <a:blip r:embed="rId10"/>
            <a:stretch>
              <a:fillRect/>
            </a:stretch>
          </a:blipFill>
        </p:spPr>
        <p:txBody>
          <a:bodyPr/>
          <a:lstStyle/>
          <a:p>
            <a:endParaRPr lang="en-US"/>
          </a:p>
        </p:txBody>
      </p:sp>
      <p:sp>
        <p:nvSpPr>
          <p:cNvPr id="10" name="Freeform 10"/>
          <p:cNvSpPr/>
          <p:nvPr/>
        </p:nvSpPr>
        <p:spPr>
          <a:xfrm>
            <a:off x="10082233" y="5824552"/>
            <a:ext cx="7900501" cy="4444032"/>
          </a:xfrm>
          <a:custGeom>
            <a:avLst/>
            <a:gdLst/>
            <a:ahLst/>
            <a:cxnLst/>
            <a:rect l="l" t="t" r="r" b="b"/>
            <a:pathLst>
              <a:path w="7900501" h="4444032">
                <a:moveTo>
                  <a:pt x="0" y="0"/>
                </a:moveTo>
                <a:lnTo>
                  <a:pt x="7900502" y="0"/>
                </a:lnTo>
                <a:lnTo>
                  <a:pt x="7900502" y="4444032"/>
                </a:lnTo>
                <a:lnTo>
                  <a:pt x="0" y="4444032"/>
                </a:lnTo>
                <a:lnTo>
                  <a:pt x="0" y="0"/>
                </a:lnTo>
                <a:close/>
              </a:path>
            </a:pathLst>
          </a:custGeom>
          <a:blipFill>
            <a:blip r:embed="rId11"/>
            <a:stretch>
              <a:fillRect/>
            </a:stretch>
          </a:blipFill>
        </p:spPr>
        <p:txBody>
          <a:bodyPr/>
          <a:lstStyle/>
          <a:p>
            <a:endParaRPr lang="en-US"/>
          </a:p>
        </p:txBody>
      </p:sp>
      <p:sp>
        <p:nvSpPr>
          <p:cNvPr id="11" name="TextBox 11"/>
          <p:cNvSpPr txBox="1"/>
          <p:nvPr/>
        </p:nvSpPr>
        <p:spPr>
          <a:xfrm>
            <a:off x="8400619" y="29845"/>
            <a:ext cx="9284419" cy="1119506"/>
          </a:xfrm>
          <a:prstGeom prst="rect">
            <a:avLst/>
          </a:prstGeom>
        </p:spPr>
        <p:txBody>
          <a:bodyPr lIns="0" tIns="0" rIns="0" bIns="0" rtlCol="0" anchor="t">
            <a:spAutoFit/>
          </a:bodyPr>
          <a:lstStyle/>
          <a:p>
            <a:pPr marL="0" lvl="0" indent="0" algn="r" rtl="1">
              <a:lnSpc>
                <a:spcPts val="8690"/>
              </a:lnSpc>
              <a:spcBef>
                <a:spcPct val="0"/>
              </a:spcBef>
            </a:pPr>
            <a:r>
              <a:rPr lang="ar-EG" sz="7900" b="1">
                <a:solidFill>
                  <a:srgbClr val="FFFFFF"/>
                </a:solidFill>
                <a:latin typeface="Montserrat Bold"/>
                <a:ea typeface="Montserrat Bold"/>
                <a:cs typeface="Montserrat Bold"/>
                <a:sym typeface="Montserrat Bold"/>
                <a:rtl/>
              </a:rPr>
              <a:t>الرحلات الترفيهية</a:t>
            </a:r>
          </a:p>
        </p:txBody>
      </p:sp>
      <p:sp>
        <p:nvSpPr>
          <p:cNvPr id="12" name="TextBox 12"/>
          <p:cNvSpPr txBox="1"/>
          <p:nvPr/>
        </p:nvSpPr>
        <p:spPr>
          <a:xfrm>
            <a:off x="7794252" y="1865585"/>
            <a:ext cx="10379448" cy="4333875"/>
          </a:xfrm>
          <a:prstGeom prst="rect">
            <a:avLst/>
          </a:prstGeom>
        </p:spPr>
        <p:txBody>
          <a:bodyPr lIns="0" tIns="0" rIns="0" bIns="0" rtlCol="0" anchor="t">
            <a:spAutoFit/>
          </a:bodyPr>
          <a:lstStyle/>
          <a:p>
            <a:pPr marL="0" lvl="0" indent="0" algn="just" rtl="1">
              <a:lnSpc>
                <a:spcPts val="2880"/>
              </a:lnSpc>
              <a:spcBef>
                <a:spcPct val="0"/>
              </a:spcBef>
            </a:pPr>
            <a:r>
              <a:rPr lang="ar-EG" sz="2400" b="1" u="none" strike="noStrike">
                <a:solidFill>
                  <a:srgbClr val="FFFFFF"/>
                </a:solidFill>
                <a:latin typeface="Montserrat Bold"/>
                <a:ea typeface="Montserrat Bold"/>
                <a:cs typeface="Montserrat Bold"/>
                <a:sym typeface="Montserrat Bold"/>
                <a:rtl/>
              </a:rPr>
              <a:t>ستقوم اللجنة المنظمة للمهرجان الكروي بتخصيص يوم ترفيهي</a:t>
            </a:r>
          </a:p>
          <a:p>
            <a:pPr marL="0" lvl="0" indent="0" algn="just" rtl="1">
              <a:lnSpc>
                <a:spcPts val="2880"/>
              </a:lnSpc>
              <a:spcBef>
                <a:spcPct val="0"/>
              </a:spcBef>
            </a:pPr>
            <a:r>
              <a:rPr lang="ar-EG" sz="2400" b="1" u="none" strike="noStrike">
                <a:solidFill>
                  <a:srgbClr val="FFFFFF"/>
                </a:solidFill>
                <a:latin typeface="Montserrat Bold"/>
                <a:ea typeface="Montserrat Bold"/>
                <a:cs typeface="Montserrat Bold"/>
                <a:sym typeface="Montserrat Bold"/>
                <a:rtl/>
              </a:rPr>
              <a:t> للفرق المشاركة في البطولة وبإمكان الفريق تحديد إحدى الوجهات</a:t>
            </a:r>
          </a:p>
          <a:p>
            <a:pPr marL="0" lvl="0" indent="0" algn="just" rtl="1">
              <a:lnSpc>
                <a:spcPts val="2880"/>
              </a:lnSpc>
              <a:spcBef>
                <a:spcPct val="0"/>
              </a:spcBef>
            </a:pPr>
            <a:r>
              <a:rPr lang="ar-EG" sz="2400" b="1" u="none" strike="noStrike">
                <a:solidFill>
                  <a:srgbClr val="FFFFFF"/>
                </a:solidFill>
                <a:latin typeface="Montserrat Bold"/>
                <a:ea typeface="Montserrat Bold"/>
                <a:cs typeface="Montserrat Bold"/>
                <a:sym typeface="Montserrat Bold"/>
                <a:rtl/>
              </a:rPr>
              <a:t> التالية لقضاء الرحلة الترفيهية</a:t>
            </a:r>
          </a:p>
          <a:p>
            <a:pPr marL="518163" lvl="1" indent="-259082" algn="just" rtl="1">
              <a:lnSpc>
                <a:spcPts val="2880"/>
              </a:lnSpc>
              <a:spcBef>
                <a:spcPct val="0"/>
              </a:spcBef>
              <a:buAutoNum type="arabicPeriod"/>
            </a:pPr>
            <a:r>
              <a:rPr lang="ar-EG" sz="2400" b="1" u="none" strike="noStrike">
                <a:solidFill>
                  <a:srgbClr val="FFFFFF"/>
                </a:solidFill>
                <a:latin typeface="Montserrat Bold"/>
                <a:ea typeface="Montserrat Bold"/>
                <a:cs typeface="Montserrat Bold"/>
                <a:sym typeface="Montserrat Bold"/>
                <a:rtl/>
              </a:rPr>
              <a:t>دبي مول </a:t>
            </a:r>
          </a:p>
          <a:p>
            <a:pPr marL="518163" lvl="1" indent="-259082" algn="just" rtl="1">
              <a:lnSpc>
                <a:spcPts val="2880"/>
              </a:lnSpc>
              <a:spcBef>
                <a:spcPct val="0"/>
              </a:spcBef>
              <a:buAutoNum type="arabicPeriod"/>
            </a:pPr>
            <a:r>
              <a:rPr lang="ar-EG" sz="2400" b="1" u="none" strike="noStrike">
                <a:solidFill>
                  <a:srgbClr val="FFFFFF"/>
                </a:solidFill>
                <a:latin typeface="Montserrat Bold"/>
                <a:ea typeface="Montserrat Bold"/>
                <a:cs typeface="Montserrat Bold"/>
                <a:sym typeface="Montserrat Bold"/>
                <a:rtl/>
              </a:rPr>
              <a:t>مول الإمارات </a:t>
            </a:r>
          </a:p>
          <a:p>
            <a:pPr marL="518163" lvl="1" indent="-259082" algn="just" rtl="1">
              <a:lnSpc>
                <a:spcPts val="2880"/>
              </a:lnSpc>
              <a:buAutoNum type="arabicPeriod"/>
            </a:pPr>
            <a:r>
              <a:rPr lang="ar-EG" sz="2400" b="1" u="none" strike="noStrike">
                <a:solidFill>
                  <a:srgbClr val="FFFFFF"/>
                </a:solidFill>
                <a:latin typeface="Montserrat Bold"/>
                <a:ea typeface="Montserrat Bold"/>
                <a:cs typeface="Montserrat Bold"/>
                <a:sym typeface="Montserrat Bold"/>
                <a:rtl/>
              </a:rPr>
              <a:t>عالم ريال مدريد</a:t>
            </a:r>
          </a:p>
          <a:p>
            <a:pPr marL="518163" lvl="1" indent="-259082" algn="just" rtl="1">
              <a:lnSpc>
                <a:spcPts val="2880"/>
              </a:lnSpc>
              <a:buAutoNum type="arabicPeriod"/>
            </a:pPr>
            <a:r>
              <a:rPr lang="ar-EG" sz="2400" b="1" u="none" strike="noStrike">
                <a:solidFill>
                  <a:srgbClr val="FFFFFF"/>
                </a:solidFill>
                <a:latin typeface="Montserrat Bold"/>
                <a:ea typeface="Montserrat Bold"/>
                <a:cs typeface="Montserrat Bold"/>
                <a:sym typeface="Montserrat Bold"/>
                <a:rtl/>
              </a:rPr>
              <a:t>ليجو لاند</a:t>
            </a:r>
          </a:p>
          <a:p>
            <a:pPr marL="518163" lvl="1" indent="-259082" algn="just" rtl="1">
              <a:lnSpc>
                <a:spcPts val="2880"/>
              </a:lnSpc>
              <a:buAutoNum type="arabicPeriod"/>
            </a:pPr>
            <a:r>
              <a:rPr lang="ar-EG" sz="2400" b="1" u="none" strike="noStrike">
                <a:solidFill>
                  <a:srgbClr val="FFFFFF"/>
                </a:solidFill>
                <a:latin typeface="Montserrat Bold"/>
                <a:ea typeface="Montserrat Bold"/>
                <a:cs typeface="Montserrat Bold"/>
                <a:sym typeface="Montserrat Bold"/>
                <a:rtl/>
              </a:rPr>
              <a:t>موشن جيت </a:t>
            </a:r>
          </a:p>
          <a:p>
            <a:pPr algn="just" rtl="1">
              <a:lnSpc>
                <a:spcPts val="2880"/>
              </a:lnSpc>
            </a:pPr>
            <a:endParaRPr lang="ar-EG" sz="2400" b="1" u="none" strike="noStrike">
              <a:solidFill>
                <a:srgbClr val="FFFFFF"/>
              </a:solidFill>
              <a:latin typeface="Montserrat Bold"/>
              <a:ea typeface="Montserrat Bold"/>
              <a:cs typeface="Montserrat Bold"/>
              <a:sym typeface="Montserrat Bold"/>
              <a:rtl/>
            </a:endParaRPr>
          </a:p>
          <a:p>
            <a:pPr marL="0" lvl="0" indent="0" algn="just" rtl="1">
              <a:lnSpc>
                <a:spcPts val="2880"/>
              </a:lnSpc>
              <a:spcBef>
                <a:spcPct val="0"/>
              </a:spcBef>
            </a:pPr>
            <a:r>
              <a:rPr lang="ar-EG" sz="2400" b="1" u="none" strike="noStrike">
                <a:solidFill>
                  <a:srgbClr val="FFFFFF"/>
                </a:solidFill>
                <a:latin typeface="Montserrat Bold"/>
                <a:ea typeface="Montserrat Bold"/>
                <a:cs typeface="Montserrat Bold"/>
                <a:sym typeface="Montserrat Bold"/>
                <a:rtl/>
              </a:rPr>
              <a:t>ملاحظة : يتكفل الفريق بتكلفة المواصلات ورسوم الدخول بحسب الوجهة</a:t>
            </a:r>
          </a:p>
          <a:p>
            <a:pPr marL="0" lvl="0" indent="0" algn="just" rtl="1">
              <a:lnSpc>
                <a:spcPts val="2880"/>
              </a:lnSpc>
              <a:spcBef>
                <a:spcPct val="0"/>
              </a:spcBef>
            </a:pPr>
            <a:r>
              <a:rPr lang="ar-EG" sz="2400" b="1" u="none" strike="noStrike">
                <a:solidFill>
                  <a:srgbClr val="FFFFFF"/>
                </a:solidFill>
                <a:latin typeface="Montserrat Bold"/>
                <a:ea typeface="Montserrat Bold"/>
                <a:cs typeface="Montserrat Bold"/>
                <a:sym typeface="Montserrat Bold"/>
                <a:rtl/>
              </a:rPr>
              <a:t> </a:t>
            </a:r>
          </a:p>
          <a:p>
            <a:pPr marL="0" lvl="0" indent="0" algn="just" rtl="1">
              <a:lnSpc>
                <a:spcPts val="2880"/>
              </a:lnSpc>
              <a:spcBef>
                <a:spcPct val="0"/>
              </a:spcBef>
            </a:pPr>
            <a:endParaRPr lang="ar-EG" sz="2400" b="1" u="none" strike="noStrike">
              <a:solidFill>
                <a:srgbClr val="FFFFFF"/>
              </a:solidFill>
              <a:latin typeface="Montserrat Bold"/>
              <a:ea typeface="Montserrat Bold"/>
              <a:cs typeface="Montserrat Bold"/>
              <a:sym typeface="Montserrat Bold"/>
              <a:rtl/>
            </a:endParaRPr>
          </a:p>
        </p:txBody>
      </p:sp>
      <p:sp>
        <p:nvSpPr>
          <p:cNvPr id="13" name="AutoShape 13"/>
          <p:cNvSpPr/>
          <p:nvPr/>
        </p:nvSpPr>
        <p:spPr>
          <a:xfrm>
            <a:off x="846685" y="551498"/>
            <a:ext cx="1328436" cy="931350"/>
          </a:xfrm>
          <a:prstGeom prst="rect">
            <a:avLst/>
          </a:prstGeom>
          <a:solidFill>
            <a:srgbClr val="09426B"/>
          </a:solidFill>
        </p:spPr>
        <p:txBody>
          <a:bodyPr/>
          <a:lstStyle/>
          <a:p>
            <a:endParaRPr lang="en-US"/>
          </a:p>
        </p:txBody>
      </p:sp>
      <p:sp>
        <p:nvSpPr>
          <p:cNvPr id="14" name="TextBox 14"/>
          <p:cNvSpPr txBox="1"/>
          <p:nvPr/>
        </p:nvSpPr>
        <p:spPr>
          <a:xfrm>
            <a:off x="245961" y="675860"/>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2" action="ppaction://hlinksldjump"/>
                <a:rtl/>
              </a:rPr>
              <a:t>عودة</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3">
              <a:alphaModFix amt="6000"/>
            </a:blip>
            <a:stretch>
              <a:fillRect t="-4217" b="-4217"/>
            </a:stretch>
          </a:blipFill>
        </p:spPr>
        <p:txBody>
          <a:bodyPr/>
          <a:lstStyle/>
          <a:p>
            <a:endParaRPr lang="en-US"/>
          </a:p>
        </p:txBody>
      </p:sp>
      <p:grpSp>
        <p:nvGrpSpPr>
          <p:cNvPr id="3" name="Group 3"/>
          <p:cNvGrpSpPr/>
          <p:nvPr/>
        </p:nvGrpSpPr>
        <p:grpSpPr>
          <a:xfrm>
            <a:off x="10033033" y="577992"/>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TextBox 5"/>
          <p:cNvSpPr txBox="1"/>
          <p:nvPr/>
        </p:nvSpPr>
        <p:spPr>
          <a:xfrm>
            <a:off x="8461672" y="66445"/>
            <a:ext cx="9284419" cy="1119506"/>
          </a:xfrm>
          <a:prstGeom prst="rect">
            <a:avLst/>
          </a:prstGeom>
        </p:spPr>
        <p:txBody>
          <a:bodyPr lIns="0" tIns="0" rIns="0" bIns="0" rtlCol="0" anchor="t">
            <a:spAutoFit/>
          </a:bodyPr>
          <a:lstStyle/>
          <a:p>
            <a:pPr marL="0" lvl="0" indent="0" algn="r" rtl="1">
              <a:lnSpc>
                <a:spcPts val="8690"/>
              </a:lnSpc>
              <a:spcBef>
                <a:spcPct val="0"/>
              </a:spcBef>
            </a:pPr>
            <a:r>
              <a:rPr lang="ar-EG" sz="7900" b="1">
                <a:solidFill>
                  <a:srgbClr val="FFFFFF"/>
                </a:solidFill>
                <a:latin typeface="Montserrat Bold"/>
                <a:ea typeface="Montserrat Bold"/>
                <a:cs typeface="Montserrat Bold"/>
                <a:sym typeface="Montserrat Bold"/>
                <a:rtl/>
              </a:rPr>
              <a:t>الإقامة والمواصلات</a:t>
            </a:r>
          </a:p>
        </p:txBody>
      </p:sp>
      <p:sp>
        <p:nvSpPr>
          <p:cNvPr id="6" name="TextBox 6"/>
          <p:cNvSpPr txBox="1"/>
          <p:nvPr/>
        </p:nvSpPr>
        <p:spPr>
          <a:xfrm>
            <a:off x="7061429" y="1985817"/>
            <a:ext cx="11102746" cy="6096000"/>
          </a:xfrm>
          <a:prstGeom prst="rect">
            <a:avLst/>
          </a:prstGeom>
        </p:spPr>
        <p:txBody>
          <a:bodyPr lIns="0" tIns="0" rIns="0" bIns="0" rtlCol="0" anchor="t">
            <a:spAutoFit/>
          </a:bodyPr>
          <a:lstStyle/>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•يستضيف فندق رمادا عجمان جميع الفرق المشاركة</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•توفير المواصلات من المطار للفندق والعكس بعد ختام المعسكر</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•المواصلات لأداء التدريبات والمباريات ( مرتين يوميا )</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•المواصلات لرحلة واحدة ( يوم واحد للاماكن السياحية في امارة عجمان</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و الشارقة ودبي)</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•سيتم توفير ثلاث وجبات يومية ( بوفيه ) مع المشروبات والمياه المعدنية</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•استخدام مرافق الفندق مجاناً (ساونا – حمام السباحة – النادي الصحي)</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•غسيل الملابس الرياضية لجميع أفراد البعثة مره واحده يومياً ( </a:t>
            </a:r>
            <a:r>
              <a:rPr lang="en-US" sz="2500" b="1" u="none" strike="noStrike">
                <a:solidFill>
                  <a:srgbClr val="FFFFFF"/>
                </a:solidFill>
                <a:latin typeface="Montserrat Bold"/>
                <a:ea typeface="Montserrat Bold"/>
                <a:cs typeface="Montserrat Bold"/>
                <a:sym typeface="Montserrat Bold"/>
              </a:rPr>
              <a:t>5</a:t>
            </a:r>
            <a:r>
              <a:rPr lang="ar-EG" sz="2500" b="1" u="none" strike="noStrike">
                <a:solidFill>
                  <a:srgbClr val="FFFFFF"/>
                </a:solidFill>
                <a:latin typeface="Montserrat Bold"/>
                <a:ea typeface="Montserrat Bold"/>
                <a:cs typeface="Montserrat Bold"/>
                <a:sym typeface="Montserrat Bold"/>
                <a:rtl/>
              </a:rPr>
              <a:t> قطع)</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•استخدام الأنترنت مجاناً لجميع أفراد البعثة</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•خدمة الغرف </a:t>
            </a:r>
            <a:r>
              <a:rPr lang="en-US" sz="2500" b="1" u="none" strike="noStrike">
                <a:solidFill>
                  <a:srgbClr val="FFFFFF"/>
                </a:solidFill>
                <a:latin typeface="Montserrat Bold"/>
                <a:ea typeface="Montserrat Bold"/>
                <a:cs typeface="Montserrat Bold"/>
                <a:sym typeface="Montserrat Bold"/>
              </a:rPr>
              <a:t>24</a:t>
            </a:r>
            <a:r>
              <a:rPr lang="ar-EG" sz="2500" b="1" u="none" strike="noStrike">
                <a:solidFill>
                  <a:srgbClr val="FFFFFF"/>
                </a:solidFill>
                <a:latin typeface="Montserrat Bold"/>
                <a:ea typeface="Montserrat Bold"/>
                <a:cs typeface="Montserrat Bold"/>
                <a:sym typeface="Montserrat Bold"/>
                <a:rtl/>
              </a:rPr>
              <a:t> ساعة</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•مخزن خاص للمعدات والأدوات الرياضية</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•قاعة الاجتماعات وقاعة الطعام و قاعة للاستراحة ( مجلس )</a:t>
            </a:r>
          </a:p>
          <a:p>
            <a:pPr marL="0" lvl="0" indent="0" algn="just" rtl="1">
              <a:lnSpc>
                <a:spcPts val="3000"/>
              </a:lnSpc>
              <a:spcBef>
                <a:spcPct val="0"/>
              </a:spcBef>
            </a:pPr>
            <a:r>
              <a:rPr lang="ar-EG" sz="2500" b="1" u="none" strike="noStrike">
                <a:solidFill>
                  <a:srgbClr val="FFFFFF"/>
                </a:solidFill>
                <a:latin typeface="Montserrat Bold"/>
                <a:ea typeface="Montserrat Bold"/>
                <a:cs typeface="Montserrat Bold"/>
                <a:sym typeface="Montserrat Bold"/>
                <a:rtl/>
              </a:rPr>
              <a:t>•ستقوم اللجنة المنظمة بتعيين مرافق مع البعثة لتنظيم الأمور وتسهيلها طوال فترة البطولة</a:t>
            </a:r>
          </a:p>
          <a:p>
            <a:pPr marL="0" lvl="0" indent="0" algn="just" rtl="1">
              <a:lnSpc>
                <a:spcPts val="3000"/>
              </a:lnSpc>
              <a:spcBef>
                <a:spcPct val="0"/>
              </a:spcBef>
            </a:pPr>
            <a:endParaRPr lang="ar-EG" sz="2500" b="1" u="none" strike="noStrike">
              <a:solidFill>
                <a:srgbClr val="FFFFFF"/>
              </a:solidFill>
              <a:latin typeface="Montserrat Bold"/>
              <a:ea typeface="Montserrat Bold"/>
              <a:cs typeface="Montserrat Bold"/>
              <a:sym typeface="Montserrat Bold"/>
              <a:rtl/>
            </a:endParaRPr>
          </a:p>
          <a:p>
            <a:pPr marL="0" lvl="0" indent="0" algn="just" rtl="1">
              <a:lnSpc>
                <a:spcPts val="3000"/>
              </a:lnSpc>
              <a:spcBef>
                <a:spcPct val="0"/>
              </a:spcBef>
            </a:pPr>
            <a:endParaRPr lang="ar-EG" sz="2500" b="1" u="none" strike="noStrike">
              <a:solidFill>
                <a:srgbClr val="FFFFFF"/>
              </a:solidFill>
              <a:latin typeface="Montserrat Bold"/>
              <a:ea typeface="Montserrat Bold"/>
              <a:cs typeface="Montserrat Bold"/>
              <a:sym typeface="Montserrat Bold"/>
              <a:rtl/>
            </a:endParaRPr>
          </a:p>
        </p:txBody>
      </p:sp>
      <p:sp>
        <p:nvSpPr>
          <p:cNvPr id="7" name="Freeform 7"/>
          <p:cNvSpPr/>
          <p:nvPr/>
        </p:nvSpPr>
        <p:spPr>
          <a:xfrm>
            <a:off x="6916398" y="9319053"/>
            <a:ext cx="6187483" cy="1878745"/>
          </a:xfrm>
          <a:custGeom>
            <a:avLst/>
            <a:gdLst/>
            <a:ahLst/>
            <a:cxnLst/>
            <a:rect l="l" t="t" r="r" b="b"/>
            <a:pathLst>
              <a:path w="6187483" h="1878745">
                <a:moveTo>
                  <a:pt x="0" y="0"/>
                </a:moveTo>
                <a:lnTo>
                  <a:pt x="6187483" y="0"/>
                </a:lnTo>
                <a:lnTo>
                  <a:pt x="6187483" y="1878744"/>
                </a:lnTo>
                <a:lnTo>
                  <a:pt x="0" y="1878744"/>
                </a:lnTo>
                <a:lnTo>
                  <a:pt x="0" y="0"/>
                </a:lnTo>
                <a:close/>
              </a:path>
            </a:pathLst>
          </a:custGeom>
          <a:blipFill>
            <a:blip r:embed="rId4">
              <a:alphaModFix amt="36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6">
              <a:alphaModFix amt="44999"/>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8">
              <a:alphaModFix amt="53000"/>
              <a:extLst>
                <a:ext uri="{96DAC541-7B7A-43D3-8B79-37D633B846F1}">
                  <asvg:svgBlip xmlns:asvg="http://schemas.microsoft.com/office/drawing/2016/SVG/main" r:embed="rId9"/>
                </a:ext>
              </a:extLst>
            </a:blip>
            <a:stretch>
              <a:fillRect/>
            </a:stretch>
          </a:blipFill>
        </p:spPr>
        <p:txBody>
          <a:bodyPr/>
          <a:lstStyle/>
          <a:p>
            <a:endParaRPr lang="en-US"/>
          </a:p>
        </p:txBody>
      </p:sp>
      <p:pic>
        <p:nvPicPr>
          <p:cNvPr id="10" name="Picture 10"/>
          <p:cNvPicPr>
            <a:picLocks noChangeAspect="1"/>
          </p:cNvPicPr>
          <p:nvPr>
            <a:videoFile r:link="rId1"/>
          </p:nvPr>
        </p:nvPicPr>
        <p:blipFill>
          <a:blip r:embed="rId10"/>
          <a:stretch>
            <a:fillRect/>
          </a:stretch>
        </p:blipFill>
        <p:spPr>
          <a:xfrm>
            <a:off x="0" y="3198263"/>
            <a:ext cx="6916398" cy="3890473"/>
          </a:xfrm>
          <a:prstGeom prst="rect">
            <a:avLst/>
          </a:prstGeom>
        </p:spPr>
      </p:pic>
      <p:sp>
        <p:nvSpPr>
          <p:cNvPr id="11" name="AutoShape 11"/>
          <p:cNvSpPr/>
          <p:nvPr/>
        </p:nvSpPr>
        <p:spPr>
          <a:xfrm>
            <a:off x="1447408" y="685007"/>
            <a:ext cx="1328436" cy="931350"/>
          </a:xfrm>
          <a:prstGeom prst="rect">
            <a:avLst/>
          </a:prstGeom>
          <a:solidFill>
            <a:srgbClr val="09426B"/>
          </a:solidFill>
        </p:spPr>
        <p:txBody>
          <a:bodyPr/>
          <a:lstStyle/>
          <a:p>
            <a:endParaRPr lang="en-US"/>
          </a:p>
        </p:txBody>
      </p:sp>
      <p:sp>
        <p:nvSpPr>
          <p:cNvPr id="12" name="TextBox 12"/>
          <p:cNvSpPr txBox="1"/>
          <p:nvPr/>
        </p:nvSpPr>
        <p:spPr>
          <a:xfrm>
            <a:off x="846685" y="809370"/>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1" action="ppaction://hlinksldjump"/>
                <a:rtl/>
              </a:rPr>
              <a:t>عودة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9909208" y="781195"/>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Freeform 5"/>
          <p:cNvSpPr/>
          <p:nvPr/>
        </p:nvSpPr>
        <p:spPr>
          <a:xfrm>
            <a:off x="-1733471" y="911704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8" name="Group 8"/>
          <p:cNvGrpSpPr/>
          <p:nvPr/>
        </p:nvGrpSpPr>
        <p:grpSpPr>
          <a:xfrm>
            <a:off x="5906032" y="2333685"/>
            <a:ext cx="7127271" cy="7127271"/>
            <a:chOff x="0" y="0"/>
            <a:chExt cx="6350000" cy="6350000"/>
          </a:xfrm>
        </p:grpSpPr>
        <p:sp>
          <p:nvSpPr>
            <p:cNvPr id="9" name="Freeform 9"/>
            <p:cNvSpPr/>
            <p:nvPr/>
          </p:nvSpPr>
          <p:spPr>
            <a:xfrm>
              <a:off x="0" y="0"/>
              <a:ext cx="6351270" cy="6350000"/>
            </a:xfrm>
            <a:custGeom>
              <a:avLst/>
              <a:gdLst/>
              <a:ahLst/>
              <a:cxnLst/>
              <a:rect l="l" t="t" r="r" b="b"/>
              <a:pathLst>
                <a:path w="6351270" h="6350000">
                  <a:moveTo>
                    <a:pt x="5985510" y="0"/>
                  </a:moveTo>
                  <a:lnTo>
                    <a:pt x="364490" y="0"/>
                  </a:lnTo>
                  <a:cubicBezTo>
                    <a:pt x="162560" y="0"/>
                    <a:pt x="0" y="162560"/>
                    <a:pt x="0" y="364490"/>
                  </a:cubicBezTo>
                  <a:lnTo>
                    <a:pt x="0" y="5986780"/>
                  </a:lnTo>
                  <a:cubicBezTo>
                    <a:pt x="0" y="6187440"/>
                    <a:pt x="162560" y="6350000"/>
                    <a:pt x="364490" y="6350000"/>
                  </a:cubicBezTo>
                  <a:lnTo>
                    <a:pt x="5986780" y="6350000"/>
                  </a:lnTo>
                  <a:cubicBezTo>
                    <a:pt x="6187440" y="6350000"/>
                    <a:pt x="6351270" y="6187440"/>
                    <a:pt x="6351270" y="5985510"/>
                  </a:cubicBezTo>
                  <a:lnTo>
                    <a:pt x="6351270" y="364490"/>
                  </a:lnTo>
                  <a:cubicBezTo>
                    <a:pt x="6350000" y="162560"/>
                    <a:pt x="6187440" y="0"/>
                    <a:pt x="5985510" y="0"/>
                  </a:cubicBezTo>
                  <a:close/>
                </a:path>
              </a:pathLst>
            </a:custGeom>
            <a:blipFill>
              <a:blip r:embed="rId9"/>
              <a:stretch>
                <a:fillRect l="-32586" r="-45155"/>
              </a:stretch>
            </a:blipFill>
          </p:spPr>
          <p:txBody>
            <a:bodyPr/>
            <a:lstStyle/>
            <a:p>
              <a:endParaRPr lang="en-US"/>
            </a:p>
          </p:txBody>
        </p:sp>
      </p:grpSp>
      <p:grpSp>
        <p:nvGrpSpPr>
          <p:cNvPr id="10" name="Group 10"/>
          <p:cNvGrpSpPr/>
          <p:nvPr/>
        </p:nvGrpSpPr>
        <p:grpSpPr>
          <a:xfrm>
            <a:off x="1490972" y="6079715"/>
            <a:ext cx="4279079" cy="4279079"/>
            <a:chOff x="0" y="0"/>
            <a:chExt cx="6350000" cy="6350000"/>
          </a:xfrm>
        </p:grpSpPr>
        <p:sp>
          <p:nvSpPr>
            <p:cNvPr id="11" name="Freeform 11"/>
            <p:cNvSpPr/>
            <p:nvPr/>
          </p:nvSpPr>
          <p:spPr>
            <a:xfrm>
              <a:off x="0" y="0"/>
              <a:ext cx="6351270" cy="6350000"/>
            </a:xfrm>
            <a:custGeom>
              <a:avLst/>
              <a:gdLst/>
              <a:ahLst/>
              <a:cxnLst/>
              <a:rect l="l" t="t" r="r" b="b"/>
              <a:pathLst>
                <a:path w="6351270" h="6350000">
                  <a:moveTo>
                    <a:pt x="5985510" y="0"/>
                  </a:moveTo>
                  <a:lnTo>
                    <a:pt x="364490" y="0"/>
                  </a:lnTo>
                  <a:cubicBezTo>
                    <a:pt x="162560" y="0"/>
                    <a:pt x="0" y="162560"/>
                    <a:pt x="0" y="364490"/>
                  </a:cubicBezTo>
                  <a:lnTo>
                    <a:pt x="0" y="5986780"/>
                  </a:lnTo>
                  <a:cubicBezTo>
                    <a:pt x="0" y="6187440"/>
                    <a:pt x="162560" y="6350000"/>
                    <a:pt x="364490" y="6350000"/>
                  </a:cubicBezTo>
                  <a:lnTo>
                    <a:pt x="5986780" y="6350000"/>
                  </a:lnTo>
                  <a:cubicBezTo>
                    <a:pt x="6187440" y="6350000"/>
                    <a:pt x="6351270" y="6187440"/>
                    <a:pt x="6351270" y="5985510"/>
                  </a:cubicBezTo>
                  <a:lnTo>
                    <a:pt x="6351270" y="364490"/>
                  </a:lnTo>
                  <a:cubicBezTo>
                    <a:pt x="6350000" y="162560"/>
                    <a:pt x="6187440" y="0"/>
                    <a:pt x="5985510" y="0"/>
                  </a:cubicBezTo>
                  <a:close/>
                </a:path>
              </a:pathLst>
            </a:custGeom>
            <a:blipFill>
              <a:blip r:embed="rId10"/>
              <a:stretch>
                <a:fillRect l="-25060" r="-25060"/>
              </a:stretch>
            </a:blipFill>
          </p:spPr>
          <p:txBody>
            <a:bodyPr/>
            <a:lstStyle/>
            <a:p>
              <a:endParaRPr lang="en-US"/>
            </a:p>
          </p:txBody>
        </p:sp>
      </p:grpSp>
      <p:grpSp>
        <p:nvGrpSpPr>
          <p:cNvPr id="12" name="Group 12"/>
          <p:cNvGrpSpPr/>
          <p:nvPr/>
        </p:nvGrpSpPr>
        <p:grpSpPr>
          <a:xfrm>
            <a:off x="14043894" y="6086234"/>
            <a:ext cx="4186956" cy="4186956"/>
            <a:chOff x="0" y="0"/>
            <a:chExt cx="6350000" cy="6350000"/>
          </a:xfrm>
        </p:grpSpPr>
        <p:sp>
          <p:nvSpPr>
            <p:cNvPr id="13" name="Freeform 13"/>
            <p:cNvSpPr/>
            <p:nvPr/>
          </p:nvSpPr>
          <p:spPr>
            <a:xfrm>
              <a:off x="0" y="0"/>
              <a:ext cx="6351270" cy="6350000"/>
            </a:xfrm>
            <a:custGeom>
              <a:avLst/>
              <a:gdLst/>
              <a:ahLst/>
              <a:cxnLst/>
              <a:rect l="l" t="t" r="r" b="b"/>
              <a:pathLst>
                <a:path w="6351270" h="6350000">
                  <a:moveTo>
                    <a:pt x="5985510" y="0"/>
                  </a:moveTo>
                  <a:lnTo>
                    <a:pt x="364490" y="0"/>
                  </a:lnTo>
                  <a:cubicBezTo>
                    <a:pt x="162560" y="0"/>
                    <a:pt x="0" y="162560"/>
                    <a:pt x="0" y="364490"/>
                  </a:cubicBezTo>
                  <a:lnTo>
                    <a:pt x="0" y="5986780"/>
                  </a:lnTo>
                  <a:cubicBezTo>
                    <a:pt x="0" y="6187440"/>
                    <a:pt x="162560" y="6350000"/>
                    <a:pt x="364490" y="6350000"/>
                  </a:cubicBezTo>
                  <a:lnTo>
                    <a:pt x="5986780" y="6350000"/>
                  </a:lnTo>
                  <a:cubicBezTo>
                    <a:pt x="6187440" y="6350000"/>
                    <a:pt x="6351270" y="6187440"/>
                    <a:pt x="6351270" y="5985510"/>
                  </a:cubicBezTo>
                  <a:lnTo>
                    <a:pt x="6351270" y="364490"/>
                  </a:lnTo>
                  <a:cubicBezTo>
                    <a:pt x="6350000" y="162560"/>
                    <a:pt x="6187440" y="0"/>
                    <a:pt x="5985510" y="0"/>
                  </a:cubicBezTo>
                  <a:close/>
                </a:path>
              </a:pathLst>
            </a:custGeom>
            <a:blipFill>
              <a:blip r:embed="rId11"/>
              <a:stretch>
                <a:fillRect l="-24947" r="-24947"/>
              </a:stretch>
            </a:blipFill>
          </p:spPr>
          <p:txBody>
            <a:bodyPr/>
            <a:lstStyle/>
            <a:p>
              <a:endParaRPr lang="en-US"/>
            </a:p>
          </p:txBody>
        </p:sp>
      </p:grpSp>
      <p:grpSp>
        <p:nvGrpSpPr>
          <p:cNvPr id="14" name="Group 14"/>
          <p:cNvGrpSpPr/>
          <p:nvPr/>
        </p:nvGrpSpPr>
        <p:grpSpPr>
          <a:xfrm>
            <a:off x="104775" y="1664418"/>
            <a:ext cx="4267548" cy="4267548"/>
            <a:chOff x="0" y="0"/>
            <a:chExt cx="6350000" cy="6350000"/>
          </a:xfrm>
        </p:grpSpPr>
        <p:sp>
          <p:nvSpPr>
            <p:cNvPr id="15" name="Freeform 15"/>
            <p:cNvSpPr/>
            <p:nvPr/>
          </p:nvSpPr>
          <p:spPr>
            <a:xfrm>
              <a:off x="0" y="0"/>
              <a:ext cx="6351270" cy="6350000"/>
            </a:xfrm>
            <a:custGeom>
              <a:avLst/>
              <a:gdLst/>
              <a:ahLst/>
              <a:cxnLst/>
              <a:rect l="l" t="t" r="r" b="b"/>
              <a:pathLst>
                <a:path w="6351270" h="6350000">
                  <a:moveTo>
                    <a:pt x="5985510" y="0"/>
                  </a:moveTo>
                  <a:lnTo>
                    <a:pt x="364490" y="0"/>
                  </a:lnTo>
                  <a:cubicBezTo>
                    <a:pt x="162560" y="0"/>
                    <a:pt x="0" y="162560"/>
                    <a:pt x="0" y="364490"/>
                  </a:cubicBezTo>
                  <a:lnTo>
                    <a:pt x="0" y="5986780"/>
                  </a:lnTo>
                  <a:cubicBezTo>
                    <a:pt x="0" y="6187440"/>
                    <a:pt x="162560" y="6350000"/>
                    <a:pt x="364490" y="6350000"/>
                  </a:cubicBezTo>
                  <a:lnTo>
                    <a:pt x="5986780" y="6350000"/>
                  </a:lnTo>
                  <a:cubicBezTo>
                    <a:pt x="6187440" y="6350000"/>
                    <a:pt x="6351270" y="6187440"/>
                    <a:pt x="6351270" y="5985510"/>
                  </a:cubicBezTo>
                  <a:lnTo>
                    <a:pt x="6351270" y="364490"/>
                  </a:lnTo>
                  <a:cubicBezTo>
                    <a:pt x="6350000" y="162560"/>
                    <a:pt x="6187440" y="0"/>
                    <a:pt x="5985510" y="0"/>
                  </a:cubicBezTo>
                  <a:close/>
                </a:path>
              </a:pathLst>
            </a:custGeom>
            <a:blipFill>
              <a:blip r:embed="rId12"/>
              <a:stretch>
                <a:fillRect l="-25014" r="-25014"/>
              </a:stretch>
            </a:blipFill>
          </p:spPr>
          <p:txBody>
            <a:bodyPr/>
            <a:lstStyle/>
            <a:p>
              <a:endParaRPr lang="en-US"/>
            </a:p>
          </p:txBody>
        </p:sp>
      </p:grpSp>
      <p:grpSp>
        <p:nvGrpSpPr>
          <p:cNvPr id="16" name="Group 16"/>
          <p:cNvGrpSpPr/>
          <p:nvPr/>
        </p:nvGrpSpPr>
        <p:grpSpPr>
          <a:xfrm>
            <a:off x="13165493" y="1800059"/>
            <a:ext cx="4198582" cy="4198582"/>
            <a:chOff x="0" y="0"/>
            <a:chExt cx="6350000" cy="6350000"/>
          </a:xfrm>
        </p:grpSpPr>
        <p:sp>
          <p:nvSpPr>
            <p:cNvPr id="17" name="Freeform 17"/>
            <p:cNvSpPr/>
            <p:nvPr/>
          </p:nvSpPr>
          <p:spPr>
            <a:xfrm>
              <a:off x="0" y="0"/>
              <a:ext cx="6351270" cy="6350000"/>
            </a:xfrm>
            <a:custGeom>
              <a:avLst/>
              <a:gdLst/>
              <a:ahLst/>
              <a:cxnLst/>
              <a:rect l="l" t="t" r="r" b="b"/>
              <a:pathLst>
                <a:path w="6351270" h="6350000">
                  <a:moveTo>
                    <a:pt x="5985510" y="0"/>
                  </a:moveTo>
                  <a:lnTo>
                    <a:pt x="364490" y="0"/>
                  </a:lnTo>
                  <a:cubicBezTo>
                    <a:pt x="162560" y="0"/>
                    <a:pt x="0" y="162560"/>
                    <a:pt x="0" y="364490"/>
                  </a:cubicBezTo>
                  <a:lnTo>
                    <a:pt x="0" y="5986780"/>
                  </a:lnTo>
                  <a:cubicBezTo>
                    <a:pt x="0" y="6187440"/>
                    <a:pt x="162560" y="6350000"/>
                    <a:pt x="364490" y="6350000"/>
                  </a:cubicBezTo>
                  <a:lnTo>
                    <a:pt x="5986780" y="6350000"/>
                  </a:lnTo>
                  <a:cubicBezTo>
                    <a:pt x="6187440" y="6350000"/>
                    <a:pt x="6351270" y="6187440"/>
                    <a:pt x="6351270" y="5985510"/>
                  </a:cubicBezTo>
                  <a:lnTo>
                    <a:pt x="6351270" y="364490"/>
                  </a:lnTo>
                  <a:cubicBezTo>
                    <a:pt x="6350000" y="162560"/>
                    <a:pt x="6187440" y="0"/>
                    <a:pt x="5985510" y="0"/>
                  </a:cubicBezTo>
                  <a:close/>
                </a:path>
              </a:pathLst>
            </a:custGeom>
            <a:blipFill>
              <a:blip r:embed="rId13"/>
              <a:stretch>
                <a:fillRect l="-24947" r="-24947"/>
              </a:stretch>
            </a:blipFill>
          </p:spPr>
          <p:txBody>
            <a:bodyPr/>
            <a:lstStyle/>
            <a:p>
              <a:endParaRPr lang="en-US"/>
            </a:p>
          </p:txBody>
        </p:sp>
      </p:grpSp>
      <p:sp>
        <p:nvSpPr>
          <p:cNvPr id="18" name="AutoShape 18"/>
          <p:cNvSpPr/>
          <p:nvPr/>
        </p:nvSpPr>
        <p:spPr>
          <a:xfrm>
            <a:off x="1393431" y="597140"/>
            <a:ext cx="1328436" cy="931350"/>
          </a:xfrm>
          <a:prstGeom prst="rect">
            <a:avLst/>
          </a:prstGeom>
          <a:solidFill>
            <a:srgbClr val="09426B"/>
          </a:solidFill>
        </p:spPr>
        <p:txBody>
          <a:bodyPr/>
          <a:lstStyle/>
          <a:p>
            <a:endParaRPr lang="en-US"/>
          </a:p>
        </p:txBody>
      </p:sp>
      <p:sp>
        <p:nvSpPr>
          <p:cNvPr id="19" name="TextBox 19"/>
          <p:cNvSpPr txBox="1"/>
          <p:nvPr/>
        </p:nvSpPr>
        <p:spPr>
          <a:xfrm>
            <a:off x="8400619" y="90504"/>
            <a:ext cx="9284419" cy="1119506"/>
          </a:xfrm>
          <a:prstGeom prst="rect">
            <a:avLst/>
          </a:prstGeom>
        </p:spPr>
        <p:txBody>
          <a:bodyPr lIns="0" tIns="0" rIns="0" bIns="0" rtlCol="0" anchor="t">
            <a:spAutoFit/>
          </a:bodyPr>
          <a:lstStyle/>
          <a:p>
            <a:pPr marL="0" lvl="0" indent="0" algn="r" rtl="1">
              <a:lnSpc>
                <a:spcPts val="8690"/>
              </a:lnSpc>
              <a:spcBef>
                <a:spcPct val="0"/>
              </a:spcBef>
            </a:pPr>
            <a:r>
              <a:rPr lang="ar-EG" sz="7900" b="1">
                <a:solidFill>
                  <a:srgbClr val="FFFFFF"/>
                </a:solidFill>
                <a:latin typeface="Montserrat Bold"/>
                <a:ea typeface="Montserrat Bold"/>
                <a:cs typeface="Montserrat Bold"/>
                <a:sym typeface="Montserrat Bold"/>
                <a:rtl/>
              </a:rPr>
              <a:t>مقر تنظيم البطولة</a:t>
            </a:r>
          </a:p>
        </p:txBody>
      </p:sp>
      <p:sp>
        <p:nvSpPr>
          <p:cNvPr id="20" name="TextBox 20"/>
          <p:cNvSpPr txBox="1"/>
          <p:nvPr/>
        </p:nvSpPr>
        <p:spPr>
          <a:xfrm>
            <a:off x="792707" y="721503"/>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4" action="ppaction://hlinksldjump"/>
                <a:rtl/>
              </a:rPr>
              <a:t>عودة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sp>
        <p:nvSpPr>
          <p:cNvPr id="3" name="Freeform 3"/>
          <p:cNvSpPr/>
          <p:nvPr/>
        </p:nvSpPr>
        <p:spPr>
          <a:xfrm>
            <a:off x="-769691" y="9249821"/>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3">
              <a:alphaModFix amt="36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5">
              <a:alphaModFix amt="44999"/>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rot="4599041">
            <a:off x="14573858" y="8352962"/>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7">
              <a:alphaModFix amt="53000"/>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6" name="Group 6"/>
          <p:cNvGrpSpPr/>
          <p:nvPr/>
        </p:nvGrpSpPr>
        <p:grpSpPr>
          <a:xfrm>
            <a:off x="12845656" y="1815333"/>
            <a:ext cx="1341922" cy="796124"/>
            <a:chOff x="0" y="0"/>
            <a:chExt cx="1789229" cy="1061499"/>
          </a:xfrm>
        </p:grpSpPr>
        <p:grpSp>
          <p:nvGrpSpPr>
            <p:cNvPr id="7" name="Group 7"/>
            <p:cNvGrpSpPr/>
            <p:nvPr/>
          </p:nvGrpSpPr>
          <p:grpSpPr>
            <a:xfrm>
              <a:off x="0" y="0"/>
              <a:ext cx="1789229" cy="1061499"/>
              <a:chOff x="0" y="0"/>
              <a:chExt cx="3763941" cy="1853333"/>
            </a:xfrm>
          </p:grpSpPr>
          <p:sp>
            <p:nvSpPr>
              <p:cNvPr id="8" name="Freeform 8"/>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9" name="TextBox 9"/>
            <p:cNvSpPr txBox="1"/>
            <p:nvPr/>
          </p:nvSpPr>
          <p:spPr>
            <a:xfrm>
              <a:off x="135161" y="247948"/>
              <a:ext cx="1518906"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م</a:t>
              </a:r>
            </a:p>
          </p:txBody>
        </p:sp>
      </p:grpSp>
      <p:grpSp>
        <p:nvGrpSpPr>
          <p:cNvPr id="10" name="Group 10"/>
          <p:cNvGrpSpPr/>
          <p:nvPr/>
        </p:nvGrpSpPr>
        <p:grpSpPr>
          <a:xfrm>
            <a:off x="9144000" y="1830746"/>
            <a:ext cx="3425431" cy="796124"/>
            <a:chOff x="0" y="0"/>
            <a:chExt cx="4567242" cy="1061499"/>
          </a:xfrm>
        </p:grpSpPr>
        <p:grpSp>
          <p:nvGrpSpPr>
            <p:cNvPr id="11" name="Group 11"/>
            <p:cNvGrpSpPr/>
            <p:nvPr/>
          </p:nvGrpSpPr>
          <p:grpSpPr>
            <a:xfrm>
              <a:off x="0" y="0"/>
              <a:ext cx="4567242" cy="1061499"/>
              <a:chOff x="0" y="0"/>
              <a:chExt cx="9607954" cy="1853333"/>
            </a:xfrm>
          </p:grpSpPr>
          <p:sp>
            <p:nvSpPr>
              <p:cNvPr id="12" name="Freeform 12"/>
              <p:cNvSpPr/>
              <p:nvPr/>
            </p:nvSpPr>
            <p:spPr>
              <a:xfrm flipH="1">
                <a:off x="0" y="0"/>
                <a:ext cx="9607954" cy="1853333"/>
              </a:xfrm>
              <a:custGeom>
                <a:avLst/>
                <a:gdLst/>
                <a:ahLst/>
                <a:cxnLst/>
                <a:rect l="l" t="t" r="r" b="b"/>
                <a:pathLst>
                  <a:path w="9607954" h="1853333">
                    <a:moveTo>
                      <a:pt x="0" y="926666"/>
                    </a:moveTo>
                    <a:cubicBezTo>
                      <a:pt x="0" y="1424835"/>
                      <a:pt x="428372" y="1853333"/>
                      <a:pt x="956945" y="1853333"/>
                    </a:cubicBezTo>
                    <a:lnTo>
                      <a:pt x="8651009" y="1853333"/>
                    </a:lnTo>
                    <a:cubicBezTo>
                      <a:pt x="9179583" y="1853333"/>
                      <a:pt x="9607954" y="1424835"/>
                      <a:pt x="9607954" y="926666"/>
                    </a:cubicBezTo>
                    <a:cubicBezTo>
                      <a:pt x="9607954" y="428371"/>
                      <a:pt x="9179583" y="0"/>
                      <a:pt x="8651009"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3" name="TextBox 13"/>
            <p:cNvSpPr txBox="1"/>
            <p:nvPr/>
          </p:nvSpPr>
          <p:spPr>
            <a:xfrm>
              <a:off x="345017" y="247948"/>
              <a:ext cx="3877207"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اليوم والتاريخ</a:t>
              </a:r>
            </a:p>
          </p:txBody>
        </p:sp>
      </p:grpSp>
      <p:grpSp>
        <p:nvGrpSpPr>
          <p:cNvPr id="14" name="Group 14"/>
          <p:cNvGrpSpPr/>
          <p:nvPr/>
        </p:nvGrpSpPr>
        <p:grpSpPr>
          <a:xfrm>
            <a:off x="12876347" y="2620982"/>
            <a:ext cx="1341922" cy="796124"/>
            <a:chOff x="0" y="0"/>
            <a:chExt cx="1789229" cy="1061499"/>
          </a:xfrm>
        </p:grpSpPr>
        <p:grpSp>
          <p:nvGrpSpPr>
            <p:cNvPr id="15" name="Group 15"/>
            <p:cNvGrpSpPr/>
            <p:nvPr/>
          </p:nvGrpSpPr>
          <p:grpSpPr>
            <a:xfrm>
              <a:off x="0" y="0"/>
              <a:ext cx="1789229" cy="1061499"/>
              <a:chOff x="0" y="0"/>
              <a:chExt cx="3763941" cy="1853333"/>
            </a:xfrm>
          </p:grpSpPr>
          <p:sp>
            <p:nvSpPr>
              <p:cNvPr id="16" name="Freeform 16"/>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7" name="TextBox 17"/>
            <p:cNvSpPr txBox="1"/>
            <p:nvPr/>
          </p:nvSpPr>
          <p:spPr>
            <a:xfrm>
              <a:off x="135161" y="247948"/>
              <a:ext cx="1518906" cy="546523"/>
            </a:xfrm>
            <a:prstGeom prst="rect">
              <a:avLst/>
            </a:prstGeom>
          </p:spPr>
          <p:txBody>
            <a:bodyPr lIns="0" tIns="0" rIns="0" bIns="0" rtlCol="0" anchor="t">
              <a:spAutoFit/>
            </a:bodyPr>
            <a:lstStyle/>
            <a:p>
              <a:pPr algn="ctr">
                <a:lnSpc>
                  <a:spcPts val="3380"/>
                </a:lnSpc>
              </a:pPr>
              <a:r>
                <a:rPr lang="en-US" sz="2600" b="1">
                  <a:solidFill>
                    <a:srgbClr val="000000"/>
                  </a:solidFill>
                  <a:latin typeface="Montserrat Bold"/>
                  <a:ea typeface="Montserrat Bold"/>
                  <a:cs typeface="Montserrat Bold"/>
                  <a:sym typeface="Montserrat Bold"/>
                </a:rPr>
                <a:t>1</a:t>
              </a:r>
            </a:p>
          </p:txBody>
        </p:sp>
      </p:grpSp>
      <p:grpSp>
        <p:nvGrpSpPr>
          <p:cNvPr id="18" name="Group 18"/>
          <p:cNvGrpSpPr/>
          <p:nvPr/>
        </p:nvGrpSpPr>
        <p:grpSpPr>
          <a:xfrm>
            <a:off x="12885872" y="3450046"/>
            <a:ext cx="1341922" cy="796124"/>
            <a:chOff x="0" y="0"/>
            <a:chExt cx="1789229" cy="1061499"/>
          </a:xfrm>
        </p:grpSpPr>
        <p:grpSp>
          <p:nvGrpSpPr>
            <p:cNvPr id="19" name="Group 19"/>
            <p:cNvGrpSpPr/>
            <p:nvPr/>
          </p:nvGrpSpPr>
          <p:grpSpPr>
            <a:xfrm>
              <a:off x="0" y="0"/>
              <a:ext cx="1789229" cy="1061499"/>
              <a:chOff x="0" y="0"/>
              <a:chExt cx="3763941" cy="1853333"/>
            </a:xfrm>
          </p:grpSpPr>
          <p:sp>
            <p:nvSpPr>
              <p:cNvPr id="20" name="Freeform 20"/>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1" name="TextBox 21"/>
            <p:cNvSpPr txBox="1"/>
            <p:nvPr/>
          </p:nvSpPr>
          <p:spPr>
            <a:xfrm>
              <a:off x="135161" y="247948"/>
              <a:ext cx="1518906" cy="546523"/>
            </a:xfrm>
            <a:prstGeom prst="rect">
              <a:avLst/>
            </a:prstGeom>
          </p:spPr>
          <p:txBody>
            <a:bodyPr lIns="0" tIns="0" rIns="0" bIns="0" rtlCol="0" anchor="t">
              <a:spAutoFit/>
            </a:bodyPr>
            <a:lstStyle/>
            <a:p>
              <a:pPr marL="0" lvl="0" indent="0" algn="ctr">
                <a:lnSpc>
                  <a:spcPts val="3380"/>
                </a:lnSpc>
                <a:spcBef>
                  <a:spcPct val="0"/>
                </a:spcBef>
              </a:pPr>
              <a:r>
                <a:rPr lang="en-US" sz="2600" b="1" u="none" strike="noStrike">
                  <a:solidFill>
                    <a:srgbClr val="000000"/>
                  </a:solidFill>
                  <a:latin typeface="Montserrat Bold"/>
                  <a:ea typeface="Montserrat Bold"/>
                  <a:cs typeface="Montserrat Bold"/>
                  <a:sym typeface="Montserrat Bold"/>
                </a:rPr>
                <a:t>2</a:t>
              </a:r>
            </a:p>
          </p:txBody>
        </p:sp>
      </p:grpSp>
      <p:grpSp>
        <p:nvGrpSpPr>
          <p:cNvPr id="22" name="Group 22"/>
          <p:cNvGrpSpPr/>
          <p:nvPr/>
        </p:nvGrpSpPr>
        <p:grpSpPr>
          <a:xfrm>
            <a:off x="12900159" y="4336227"/>
            <a:ext cx="1341922" cy="796124"/>
            <a:chOff x="0" y="0"/>
            <a:chExt cx="1789229" cy="1061499"/>
          </a:xfrm>
        </p:grpSpPr>
        <p:grpSp>
          <p:nvGrpSpPr>
            <p:cNvPr id="23" name="Group 23"/>
            <p:cNvGrpSpPr/>
            <p:nvPr/>
          </p:nvGrpSpPr>
          <p:grpSpPr>
            <a:xfrm>
              <a:off x="0" y="0"/>
              <a:ext cx="1789229" cy="1061499"/>
              <a:chOff x="0" y="0"/>
              <a:chExt cx="3763941" cy="1853333"/>
            </a:xfrm>
          </p:grpSpPr>
          <p:sp>
            <p:nvSpPr>
              <p:cNvPr id="24" name="Freeform 24"/>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5" name="TextBox 25"/>
            <p:cNvSpPr txBox="1"/>
            <p:nvPr/>
          </p:nvSpPr>
          <p:spPr>
            <a:xfrm>
              <a:off x="135161" y="247948"/>
              <a:ext cx="1518906" cy="546523"/>
            </a:xfrm>
            <a:prstGeom prst="rect">
              <a:avLst/>
            </a:prstGeom>
          </p:spPr>
          <p:txBody>
            <a:bodyPr lIns="0" tIns="0" rIns="0" bIns="0" rtlCol="0" anchor="t">
              <a:spAutoFit/>
            </a:bodyPr>
            <a:lstStyle/>
            <a:p>
              <a:pPr marL="0" lvl="0" indent="0" algn="ctr">
                <a:lnSpc>
                  <a:spcPts val="3380"/>
                </a:lnSpc>
                <a:spcBef>
                  <a:spcPct val="0"/>
                </a:spcBef>
              </a:pPr>
              <a:r>
                <a:rPr lang="en-US" sz="2600" b="1" u="none" strike="noStrike">
                  <a:solidFill>
                    <a:srgbClr val="000000"/>
                  </a:solidFill>
                  <a:latin typeface="Montserrat Bold"/>
                  <a:ea typeface="Montserrat Bold"/>
                  <a:cs typeface="Montserrat Bold"/>
                  <a:sym typeface="Montserrat Bold"/>
                </a:rPr>
                <a:t>3</a:t>
              </a:r>
            </a:p>
          </p:txBody>
        </p:sp>
      </p:grpSp>
      <p:grpSp>
        <p:nvGrpSpPr>
          <p:cNvPr id="26" name="Group 26"/>
          <p:cNvGrpSpPr/>
          <p:nvPr/>
        </p:nvGrpSpPr>
        <p:grpSpPr>
          <a:xfrm>
            <a:off x="12885872" y="5143748"/>
            <a:ext cx="1341922" cy="796124"/>
            <a:chOff x="0" y="0"/>
            <a:chExt cx="1789229" cy="1061499"/>
          </a:xfrm>
        </p:grpSpPr>
        <p:grpSp>
          <p:nvGrpSpPr>
            <p:cNvPr id="27" name="Group 27"/>
            <p:cNvGrpSpPr/>
            <p:nvPr/>
          </p:nvGrpSpPr>
          <p:grpSpPr>
            <a:xfrm>
              <a:off x="0" y="0"/>
              <a:ext cx="1789229" cy="1061499"/>
              <a:chOff x="0" y="0"/>
              <a:chExt cx="3763941" cy="1853333"/>
            </a:xfrm>
          </p:grpSpPr>
          <p:sp>
            <p:nvSpPr>
              <p:cNvPr id="28" name="Freeform 28"/>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9" name="TextBox 29"/>
            <p:cNvSpPr txBox="1"/>
            <p:nvPr/>
          </p:nvSpPr>
          <p:spPr>
            <a:xfrm>
              <a:off x="135161" y="247948"/>
              <a:ext cx="1518906" cy="546523"/>
            </a:xfrm>
            <a:prstGeom prst="rect">
              <a:avLst/>
            </a:prstGeom>
          </p:spPr>
          <p:txBody>
            <a:bodyPr lIns="0" tIns="0" rIns="0" bIns="0" rtlCol="0" anchor="t">
              <a:spAutoFit/>
            </a:bodyPr>
            <a:lstStyle/>
            <a:p>
              <a:pPr marL="0" lvl="0" indent="0" algn="ctr">
                <a:lnSpc>
                  <a:spcPts val="3380"/>
                </a:lnSpc>
                <a:spcBef>
                  <a:spcPct val="0"/>
                </a:spcBef>
              </a:pPr>
              <a:r>
                <a:rPr lang="en-US" sz="2600" b="1" u="none" strike="noStrike">
                  <a:solidFill>
                    <a:srgbClr val="000000"/>
                  </a:solidFill>
                  <a:latin typeface="Montserrat Bold"/>
                  <a:ea typeface="Montserrat Bold"/>
                  <a:cs typeface="Montserrat Bold"/>
                  <a:sym typeface="Montserrat Bold"/>
                </a:rPr>
                <a:t>4</a:t>
              </a:r>
            </a:p>
          </p:txBody>
        </p:sp>
      </p:grpSp>
      <p:grpSp>
        <p:nvGrpSpPr>
          <p:cNvPr id="30" name="Group 30"/>
          <p:cNvGrpSpPr/>
          <p:nvPr/>
        </p:nvGrpSpPr>
        <p:grpSpPr>
          <a:xfrm>
            <a:off x="10033033" y="552679"/>
            <a:ext cx="7908719" cy="773574"/>
            <a:chOff x="0" y="0"/>
            <a:chExt cx="3952468" cy="386602"/>
          </a:xfrm>
        </p:grpSpPr>
        <p:sp>
          <p:nvSpPr>
            <p:cNvPr id="31" name="Freeform 31"/>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grpSp>
        <p:nvGrpSpPr>
          <p:cNvPr id="32" name="Group 32"/>
          <p:cNvGrpSpPr/>
          <p:nvPr/>
        </p:nvGrpSpPr>
        <p:grpSpPr>
          <a:xfrm>
            <a:off x="12900159" y="6035388"/>
            <a:ext cx="1341922" cy="796124"/>
            <a:chOff x="0" y="0"/>
            <a:chExt cx="1789229" cy="1061499"/>
          </a:xfrm>
        </p:grpSpPr>
        <p:grpSp>
          <p:nvGrpSpPr>
            <p:cNvPr id="33" name="Group 33"/>
            <p:cNvGrpSpPr/>
            <p:nvPr/>
          </p:nvGrpSpPr>
          <p:grpSpPr>
            <a:xfrm>
              <a:off x="0" y="0"/>
              <a:ext cx="1789229" cy="1061499"/>
              <a:chOff x="0" y="0"/>
              <a:chExt cx="3763941" cy="1853333"/>
            </a:xfrm>
          </p:grpSpPr>
          <p:sp>
            <p:nvSpPr>
              <p:cNvPr id="34" name="Freeform 34"/>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5" name="TextBox 35"/>
            <p:cNvSpPr txBox="1"/>
            <p:nvPr/>
          </p:nvSpPr>
          <p:spPr>
            <a:xfrm>
              <a:off x="135161" y="247948"/>
              <a:ext cx="1518906" cy="546523"/>
            </a:xfrm>
            <a:prstGeom prst="rect">
              <a:avLst/>
            </a:prstGeom>
          </p:spPr>
          <p:txBody>
            <a:bodyPr lIns="0" tIns="0" rIns="0" bIns="0" rtlCol="0" anchor="t">
              <a:spAutoFit/>
            </a:bodyPr>
            <a:lstStyle/>
            <a:p>
              <a:pPr marL="0" lvl="0" indent="0" algn="ctr">
                <a:lnSpc>
                  <a:spcPts val="3380"/>
                </a:lnSpc>
                <a:spcBef>
                  <a:spcPct val="0"/>
                </a:spcBef>
              </a:pPr>
              <a:r>
                <a:rPr lang="en-US" sz="2600" b="1" u="none" strike="noStrike">
                  <a:solidFill>
                    <a:srgbClr val="000000"/>
                  </a:solidFill>
                  <a:latin typeface="Montserrat Bold"/>
                  <a:ea typeface="Montserrat Bold"/>
                  <a:cs typeface="Montserrat Bold"/>
                  <a:sym typeface="Montserrat Bold"/>
                </a:rPr>
                <a:t>5</a:t>
              </a:r>
            </a:p>
          </p:txBody>
        </p:sp>
      </p:grpSp>
      <p:grpSp>
        <p:nvGrpSpPr>
          <p:cNvPr id="36" name="Group 36"/>
          <p:cNvGrpSpPr/>
          <p:nvPr/>
        </p:nvGrpSpPr>
        <p:grpSpPr>
          <a:xfrm>
            <a:off x="12876347" y="7017049"/>
            <a:ext cx="1341922" cy="796124"/>
            <a:chOff x="0" y="0"/>
            <a:chExt cx="1789229" cy="1061499"/>
          </a:xfrm>
        </p:grpSpPr>
        <p:grpSp>
          <p:nvGrpSpPr>
            <p:cNvPr id="37" name="Group 37"/>
            <p:cNvGrpSpPr/>
            <p:nvPr/>
          </p:nvGrpSpPr>
          <p:grpSpPr>
            <a:xfrm>
              <a:off x="0" y="0"/>
              <a:ext cx="1789229" cy="1061499"/>
              <a:chOff x="0" y="0"/>
              <a:chExt cx="3763941" cy="1853333"/>
            </a:xfrm>
          </p:grpSpPr>
          <p:sp>
            <p:nvSpPr>
              <p:cNvPr id="38" name="Freeform 38"/>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9" name="TextBox 39"/>
            <p:cNvSpPr txBox="1"/>
            <p:nvPr/>
          </p:nvSpPr>
          <p:spPr>
            <a:xfrm>
              <a:off x="135161" y="247948"/>
              <a:ext cx="1518906" cy="546523"/>
            </a:xfrm>
            <a:prstGeom prst="rect">
              <a:avLst/>
            </a:prstGeom>
          </p:spPr>
          <p:txBody>
            <a:bodyPr lIns="0" tIns="0" rIns="0" bIns="0" rtlCol="0" anchor="t">
              <a:spAutoFit/>
            </a:bodyPr>
            <a:lstStyle/>
            <a:p>
              <a:pPr marL="0" lvl="0" indent="0" algn="ctr">
                <a:lnSpc>
                  <a:spcPts val="3380"/>
                </a:lnSpc>
                <a:spcBef>
                  <a:spcPct val="0"/>
                </a:spcBef>
              </a:pPr>
              <a:r>
                <a:rPr lang="en-US" sz="2600" b="1" u="none" strike="noStrike">
                  <a:solidFill>
                    <a:srgbClr val="000000"/>
                  </a:solidFill>
                  <a:latin typeface="Montserrat Bold"/>
                  <a:ea typeface="Montserrat Bold"/>
                  <a:cs typeface="Montserrat Bold"/>
                  <a:sym typeface="Montserrat Bold"/>
                </a:rPr>
                <a:t>6</a:t>
              </a:r>
            </a:p>
          </p:txBody>
        </p:sp>
      </p:grpSp>
      <p:grpSp>
        <p:nvGrpSpPr>
          <p:cNvPr id="40" name="Group 40"/>
          <p:cNvGrpSpPr/>
          <p:nvPr/>
        </p:nvGrpSpPr>
        <p:grpSpPr>
          <a:xfrm>
            <a:off x="12885872" y="7948044"/>
            <a:ext cx="1341922" cy="796124"/>
            <a:chOff x="0" y="0"/>
            <a:chExt cx="1789229" cy="1061499"/>
          </a:xfrm>
        </p:grpSpPr>
        <p:grpSp>
          <p:nvGrpSpPr>
            <p:cNvPr id="41" name="Group 41"/>
            <p:cNvGrpSpPr/>
            <p:nvPr/>
          </p:nvGrpSpPr>
          <p:grpSpPr>
            <a:xfrm>
              <a:off x="0" y="0"/>
              <a:ext cx="1789229" cy="1061499"/>
              <a:chOff x="0" y="0"/>
              <a:chExt cx="3763941" cy="1853333"/>
            </a:xfrm>
          </p:grpSpPr>
          <p:sp>
            <p:nvSpPr>
              <p:cNvPr id="42" name="Freeform 42"/>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43" name="TextBox 43"/>
            <p:cNvSpPr txBox="1"/>
            <p:nvPr/>
          </p:nvSpPr>
          <p:spPr>
            <a:xfrm>
              <a:off x="135161" y="247948"/>
              <a:ext cx="1518906" cy="546523"/>
            </a:xfrm>
            <a:prstGeom prst="rect">
              <a:avLst/>
            </a:prstGeom>
          </p:spPr>
          <p:txBody>
            <a:bodyPr lIns="0" tIns="0" rIns="0" bIns="0" rtlCol="0" anchor="t">
              <a:spAutoFit/>
            </a:bodyPr>
            <a:lstStyle/>
            <a:p>
              <a:pPr marL="0" lvl="0" indent="0" algn="ctr">
                <a:lnSpc>
                  <a:spcPts val="3380"/>
                </a:lnSpc>
                <a:spcBef>
                  <a:spcPct val="0"/>
                </a:spcBef>
              </a:pPr>
              <a:r>
                <a:rPr lang="en-US" sz="2600" b="1" u="none" strike="noStrike">
                  <a:solidFill>
                    <a:srgbClr val="000000"/>
                  </a:solidFill>
                  <a:latin typeface="Montserrat Bold"/>
                  <a:ea typeface="Montserrat Bold"/>
                  <a:cs typeface="Montserrat Bold"/>
                  <a:sym typeface="Montserrat Bold"/>
                </a:rPr>
                <a:t>7</a:t>
              </a:r>
            </a:p>
          </p:txBody>
        </p:sp>
      </p:grpSp>
      <p:grpSp>
        <p:nvGrpSpPr>
          <p:cNvPr id="44" name="Group 44"/>
          <p:cNvGrpSpPr/>
          <p:nvPr/>
        </p:nvGrpSpPr>
        <p:grpSpPr>
          <a:xfrm>
            <a:off x="12876347" y="8861509"/>
            <a:ext cx="1341922" cy="796124"/>
            <a:chOff x="0" y="0"/>
            <a:chExt cx="1789229" cy="1061499"/>
          </a:xfrm>
        </p:grpSpPr>
        <p:grpSp>
          <p:nvGrpSpPr>
            <p:cNvPr id="45" name="Group 45"/>
            <p:cNvGrpSpPr/>
            <p:nvPr/>
          </p:nvGrpSpPr>
          <p:grpSpPr>
            <a:xfrm>
              <a:off x="0" y="0"/>
              <a:ext cx="1789229" cy="1061499"/>
              <a:chOff x="0" y="0"/>
              <a:chExt cx="3763941" cy="1853333"/>
            </a:xfrm>
          </p:grpSpPr>
          <p:sp>
            <p:nvSpPr>
              <p:cNvPr id="46" name="Freeform 46"/>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47" name="TextBox 47"/>
            <p:cNvSpPr txBox="1"/>
            <p:nvPr/>
          </p:nvSpPr>
          <p:spPr>
            <a:xfrm>
              <a:off x="135161" y="247948"/>
              <a:ext cx="1518906" cy="546523"/>
            </a:xfrm>
            <a:prstGeom prst="rect">
              <a:avLst/>
            </a:prstGeom>
          </p:spPr>
          <p:txBody>
            <a:bodyPr lIns="0" tIns="0" rIns="0" bIns="0" rtlCol="0" anchor="t">
              <a:spAutoFit/>
            </a:bodyPr>
            <a:lstStyle/>
            <a:p>
              <a:pPr marL="0" lvl="0" indent="0" algn="ctr">
                <a:lnSpc>
                  <a:spcPts val="3380"/>
                </a:lnSpc>
                <a:spcBef>
                  <a:spcPct val="0"/>
                </a:spcBef>
              </a:pPr>
              <a:r>
                <a:rPr lang="en-US" sz="2600" b="1" u="none" strike="noStrike">
                  <a:solidFill>
                    <a:srgbClr val="000000"/>
                  </a:solidFill>
                  <a:latin typeface="Montserrat Bold"/>
                  <a:ea typeface="Montserrat Bold"/>
                  <a:cs typeface="Montserrat Bold"/>
                  <a:sym typeface="Montserrat Bold"/>
                </a:rPr>
                <a:t>8</a:t>
              </a:r>
            </a:p>
          </p:txBody>
        </p:sp>
      </p:grpSp>
      <p:grpSp>
        <p:nvGrpSpPr>
          <p:cNvPr id="48" name="Group 48"/>
          <p:cNvGrpSpPr/>
          <p:nvPr/>
        </p:nvGrpSpPr>
        <p:grpSpPr>
          <a:xfrm>
            <a:off x="9144969" y="2665866"/>
            <a:ext cx="3349677" cy="778418"/>
            <a:chOff x="0" y="0"/>
            <a:chExt cx="4466236" cy="1037891"/>
          </a:xfrm>
        </p:grpSpPr>
        <p:grpSp>
          <p:nvGrpSpPr>
            <p:cNvPr id="49" name="Group 49"/>
            <p:cNvGrpSpPr/>
            <p:nvPr/>
          </p:nvGrpSpPr>
          <p:grpSpPr>
            <a:xfrm>
              <a:off x="0" y="0"/>
              <a:ext cx="4466236" cy="1037891"/>
              <a:chOff x="0" y="0"/>
              <a:chExt cx="9395471" cy="1812115"/>
            </a:xfrm>
          </p:grpSpPr>
          <p:sp>
            <p:nvSpPr>
              <p:cNvPr id="50" name="Freeform 50"/>
              <p:cNvSpPr/>
              <p:nvPr/>
            </p:nvSpPr>
            <p:spPr>
              <a:xfrm flipH="1">
                <a:off x="0" y="0"/>
                <a:ext cx="9395471" cy="1812115"/>
              </a:xfrm>
              <a:custGeom>
                <a:avLst/>
                <a:gdLst/>
                <a:ahLst/>
                <a:cxnLst/>
                <a:rect l="l" t="t" r="r" b="b"/>
                <a:pathLst>
                  <a:path w="9395471" h="1812115">
                    <a:moveTo>
                      <a:pt x="0" y="906058"/>
                    </a:moveTo>
                    <a:cubicBezTo>
                      <a:pt x="0" y="1383617"/>
                      <a:pt x="428372" y="1812115"/>
                      <a:pt x="956945" y="1812115"/>
                    </a:cubicBezTo>
                    <a:lnTo>
                      <a:pt x="8438526" y="1812115"/>
                    </a:lnTo>
                    <a:cubicBezTo>
                      <a:pt x="8967100" y="1812115"/>
                      <a:pt x="9395471" y="1383617"/>
                      <a:pt x="9395471" y="906058"/>
                    </a:cubicBezTo>
                    <a:cubicBezTo>
                      <a:pt x="9395471" y="428371"/>
                      <a:pt x="8967100" y="0"/>
                      <a:pt x="8438526" y="0"/>
                    </a:cubicBezTo>
                    <a:lnTo>
                      <a:pt x="956945" y="0"/>
                    </a:lnTo>
                    <a:cubicBezTo>
                      <a:pt x="428498" y="0"/>
                      <a:pt x="0" y="428371"/>
                      <a:pt x="0" y="906058"/>
                    </a:cubicBezTo>
                    <a:close/>
                  </a:path>
                </a:pathLst>
              </a:custGeom>
              <a:solidFill>
                <a:srgbClr val="FFFFFF"/>
              </a:solidFill>
            </p:spPr>
            <p:txBody>
              <a:bodyPr/>
              <a:lstStyle/>
              <a:p>
                <a:endParaRPr lang="en-US"/>
              </a:p>
            </p:txBody>
          </p:sp>
        </p:grpSp>
        <p:sp>
          <p:nvSpPr>
            <p:cNvPr id="51" name="TextBox 51"/>
            <p:cNvSpPr txBox="1"/>
            <p:nvPr/>
          </p:nvSpPr>
          <p:spPr>
            <a:xfrm>
              <a:off x="337387" y="247948"/>
              <a:ext cx="3791461" cy="522916"/>
            </a:xfrm>
            <a:prstGeom prst="rect">
              <a:avLst/>
            </a:prstGeom>
          </p:spPr>
          <p:txBody>
            <a:bodyPr lIns="0" tIns="0" rIns="0" bIns="0" rtlCol="0" anchor="t">
              <a:spAutoFit/>
            </a:bodyPr>
            <a:lstStyle/>
            <a:p>
              <a:pPr algn="ctr">
                <a:lnSpc>
                  <a:spcPts val="3250"/>
                </a:lnSpc>
              </a:pPr>
              <a:r>
                <a:rPr lang="ar-EG" sz="2500" b="1">
                  <a:solidFill>
                    <a:srgbClr val="000000"/>
                  </a:solidFill>
                  <a:latin typeface="Montserrat Bold"/>
                  <a:ea typeface="Montserrat Bold"/>
                  <a:cs typeface="Montserrat Bold"/>
                  <a:sym typeface="Montserrat Bold"/>
                  <a:rtl/>
                </a:rPr>
                <a:t>الخميس </a:t>
              </a:r>
              <a:r>
                <a:rPr lang="en-US" sz="2500" b="1">
                  <a:solidFill>
                    <a:srgbClr val="000000"/>
                  </a:solidFill>
                  <a:latin typeface="Montserrat Bold"/>
                  <a:ea typeface="Montserrat Bold"/>
                  <a:cs typeface="Montserrat Bold"/>
                  <a:sym typeface="Montserrat Bold"/>
                </a:rPr>
                <a:t>7</a:t>
              </a:r>
              <a:r>
                <a:rPr lang="ar-EG" sz="2500" b="1">
                  <a:solidFill>
                    <a:srgbClr val="000000"/>
                  </a:solidFill>
                  <a:latin typeface="Montserrat Bold"/>
                  <a:ea typeface="Montserrat Bold"/>
                  <a:cs typeface="Montserrat Bold"/>
                  <a:sym typeface="Montserrat Bold"/>
                  <a:rtl/>
                </a:rPr>
                <a:t>-</a:t>
              </a:r>
              <a:r>
                <a:rPr lang="en-US" sz="2500" b="1">
                  <a:solidFill>
                    <a:srgbClr val="000000"/>
                  </a:solidFill>
                  <a:latin typeface="Montserrat Bold"/>
                  <a:ea typeface="Montserrat Bold"/>
                  <a:cs typeface="Montserrat Bold"/>
                  <a:sym typeface="Montserrat Bold"/>
                </a:rPr>
                <a:t>8</a:t>
              </a:r>
              <a:r>
                <a:rPr lang="ar-EG" sz="2500" b="1">
                  <a:solidFill>
                    <a:srgbClr val="000000"/>
                  </a:solidFill>
                  <a:latin typeface="Montserrat Bold"/>
                  <a:ea typeface="Montserrat Bold"/>
                  <a:cs typeface="Montserrat Bold"/>
                  <a:sym typeface="Montserrat Bold"/>
                  <a:rtl/>
                </a:rPr>
                <a:t>-</a:t>
              </a:r>
              <a:r>
                <a:rPr lang="en-US" sz="2500" b="1">
                  <a:solidFill>
                    <a:srgbClr val="000000"/>
                  </a:solidFill>
                  <a:latin typeface="Montserrat Bold"/>
                  <a:ea typeface="Montserrat Bold"/>
                  <a:cs typeface="Montserrat Bold"/>
                  <a:sym typeface="Montserrat Bold"/>
                </a:rPr>
                <a:t>2025</a:t>
              </a:r>
            </a:p>
          </p:txBody>
        </p:sp>
      </p:grpSp>
      <p:grpSp>
        <p:nvGrpSpPr>
          <p:cNvPr id="52" name="Group 52"/>
          <p:cNvGrpSpPr/>
          <p:nvPr/>
        </p:nvGrpSpPr>
        <p:grpSpPr>
          <a:xfrm>
            <a:off x="9174512" y="3491582"/>
            <a:ext cx="3319164" cy="796124"/>
            <a:chOff x="0" y="0"/>
            <a:chExt cx="4425553" cy="1061499"/>
          </a:xfrm>
        </p:grpSpPr>
        <p:grpSp>
          <p:nvGrpSpPr>
            <p:cNvPr id="53" name="Group 53"/>
            <p:cNvGrpSpPr/>
            <p:nvPr/>
          </p:nvGrpSpPr>
          <p:grpSpPr>
            <a:xfrm>
              <a:off x="0" y="0"/>
              <a:ext cx="4425553" cy="1061499"/>
              <a:chOff x="0" y="0"/>
              <a:chExt cx="9309887" cy="1853333"/>
            </a:xfrm>
          </p:grpSpPr>
          <p:sp>
            <p:nvSpPr>
              <p:cNvPr id="54" name="Freeform 54"/>
              <p:cNvSpPr/>
              <p:nvPr/>
            </p:nvSpPr>
            <p:spPr>
              <a:xfrm flipH="1">
                <a:off x="0" y="0"/>
                <a:ext cx="9309887" cy="1853333"/>
              </a:xfrm>
              <a:custGeom>
                <a:avLst/>
                <a:gdLst/>
                <a:ahLst/>
                <a:cxnLst/>
                <a:rect l="l" t="t" r="r" b="b"/>
                <a:pathLst>
                  <a:path w="9309887" h="1853333">
                    <a:moveTo>
                      <a:pt x="0" y="926666"/>
                    </a:moveTo>
                    <a:cubicBezTo>
                      <a:pt x="0" y="1424835"/>
                      <a:pt x="428371" y="1853333"/>
                      <a:pt x="956945" y="1853333"/>
                    </a:cubicBezTo>
                    <a:lnTo>
                      <a:pt x="8352942" y="1853333"/>
                    </a:lnTo>
                    <a:cubicBezTo>
                      <a:pt x="8881516" y="1853333"/>
                      <a:pt x="9309887" y="1424835"/>
                      <a:pt x="9309887" y="926666"/>
                    </a:cubicBezTo>
                    <a:cubicBezTo>
                      <a:pt x="9309887" y="428371"/>
                      <a:pt x="8881516" y="0"/>
                      <a:pt x="8352942"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55" name="TextBox 55"/>
            <p:cNvSpPr txBox="1"/>
            <p:nvPr/>
          </p:nvSpPr>
          <p:spPr>
            <a:xfrm>
              <a:off x="334314" y="247948"/>
              <a:ext cx="3756925"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الجمعة </a:t>
              </a:r>
              <a:r>
                <a:rPr lang="en-US" sz="2600" b="1">
                  <a:solidFill>
                    <a:srgbClr val="000000"/>
                  </a:solidFill>
                  <a:latin typeface="Montserrat Bold"/>
                  <a:ea typeface="Montserrat Bold"/>
                  <a:cs typeface="Montserrat Bold"/>
                  <a:sym typeface="Montserrat Bold"/>
                </a:rPr>
                <a:t>8</a:t>
              </a:r>
              <a:r>
                <a:rPr lang="ar-EG" sz="2600" b="1">
                  <a:solidFill>
                    <a:srgbClr val="000000"/>
                  </a:solidFill>
                  <a:latin typeface="Montserrat Bold"/>
                  <a:ea typeface="Montserrat Bold"/>
                  <a:cs typeface="Montserrat Bold"/>
                  <a:sym typeface="Montserrat Bold"/>
                  <a:rtl/>
                </a:rPr>
                <a:t>-</a:t>
              </a:r>
              <a:r>
                <a:rPr lang="en-US" sz="2600" b="1">
                  <a:solidFill>
                    <a:srgbClr val="000000"/>
                  </a:solidFill>
                  <a:latin typeface="Montserrat Bold"/>
                  <a:ea typeface="Montserrat Bold"/>
                  <a:cs typeface="Montserrat Bold"/>
                  <a:sym typeface="Montserrat Bold"/>
                </a:rPr>
                <a:t>8</a:t>
              </a:r>
              <a:r>
                <a:rPr lang="ar-EG" sz="2600" b="1">
                  <a:solidFill>
                    <a:srgbClr val="000000"/>
                  </a:solidFill>
                  <a:latin typeface="Montserrat Bold"/>
                  <a:ea typeface="Montserrat Bold"/>
                  <a:cs typeface="Montserrat Bold"/>
                  <a:sym typeface="Montserrat Bold"/>
                  <a:rtl/>
                </a:rPr>
                <a:t>-</a:t>
              </a:r>
              <a:r>
                <a:rPr lang="en-US" sz="2600" b="1">
                  <a:solidFill>
                    <a:srgbClr val="000000"/>
                  </a:solidFill>
                  <a:latin typeface="Montserrat Bold"/>
                  <a:ea typeface="Montserrat Bold"/>
                  <a:cs typeface="Montserrat Bold"/>
                  <a:sym typeface="Montserrat Bold"/>
                </a:rPr>
                <a:t>2025</a:t>
              </a:r>
            </a:p>
          </p:txBody>
        </p:sp>
      </p:grpSp>
      <p:grpSp>
        <p:nvGrpSpPr>
          <p:cNvPr id="56" name="Group 56"/>
          <p:cNvGrpSpPr/>
          <p:nvPr/>
        </p:nvGrpSpPr>
        <p:grpSpPr>
          <a:xfrm>
            <a:off x="9188800" y="4326702"/>
            <a:ext cx="3290589" cy="778418"/>
            <a:chOff x="0" y="0"/>
            <a:chExt cx="4387453" cy="1037891"/>
          </a:xfrm>
        </p:grpSpPr>
        <p:grpSp>
          <p:nvGrpSpPr>
            <p:cNvPr id="57" name="Group 57"/>
            <p:cNvGrpSpPr/>
            <p:nvPr/>
          </p:nvGrpSpPr>
          <p:grpSpPr>
            <a:xfrm>
              <a:off x="0" y="0"/>
              <a:ext cx="4387453" cy="1037891"/>
              <a:chOff x="0" y="0"/>
              <a:chExt cx="9229737" cy="1812115"/>
            </a:xfrm>
          </p:grpSpPr>
          <p:sp>
            <p:nvSpPr>
              <p:cNvPr id="58" name="Freeform 58"/>
              <p:cNvSpPr/>
              <p:nvPr/>
            </p:nvSpPr>
            <p:spPr>
              <a:xfrm flipH="1">
                <a:off x="0" y="0"/>
                <a:ext cx="9229737" cy="1812115"/>
              </a:xfrm>
              <a:custGeom>
                <a:avLst/>
                <a:gdLst/>
                <a:ahLst/>
                <a:cxnLst/>
                <a:rect l="l" t="t" r="r" b="b"/>
                <a:pathLst>
                  <a:path w="9229737" h="1812115">
                    <a:moveTo>
                      <a:pt x="0" y="906058"/>
                    </a:moveTo>
                    <a:cubicBezTo>
                      <a:pt x="0" y="1383617"/>
                      <a:pt x="428372" y="1812115"/>
                      <a:pt x="956945" y="1812115"/>
                    </a:cubicBezTo>
                    <a:lnTo>
                      <a:pt x="8272792" y="1812115"/>
                    </a:lnTo>
                    <a:cubicBezTo>
                      <a:pt x="8801366" y="1812115"/>
                      <a:pt x="9229737" y="1383617"/>
                      <a:pt x="9229737" y="906058"/>
                    </a:cubicBezTo>
                    <a:cubicBezTo>
                      <a:pt x="9229737" y="428371"/>
                      <a:pt x="8801366" y="0"/>
                      <a:pt x="8272792" y="0"/>
                    </a:cubicBezTo>
                    <a:lnTo>
                      <a:pt x="956945" y="0"/>
                    </a:lnTo>
                    <a:cubicBezTo>
                      <a:pt x="428498" y="0"/>
                      <a:pt x="0" y="428371"/>
                      <a:pt x="0" y="906058"/>
                    </a:cubicBezTo>
                    <a:close/>
                  </a:path>
                </a:pathLst>
              </a:custGeom>
              <a:solidFill>
                <a:srgbClr val="FFFFFF"/>
              </a:solidFill>
            </p:spPr>
            <p:txBody>
              <a:bodyPr/>
              <a:lstStyle/>
              <a:p>
                <a:endParaRPr lang="en-US"/>
              </a:p>
            </p:txBody>
          </p:sp>
        </p:grpSp>
        <p:sp>
          <p:nvSpPr>
            <p:cNvPr id="59" name="TextBox 59"/>
            <p:cNvSpPr txBox="1"/>
            <p:nvPr/>
          </p:nvSpPr>
          <p:spPr>
            <a:xfrm>
              <a:off x="331436" y="247948"/>
              <a:ext cx="3724581" cy="522916"/>
            </a:xfrm>
            <a:prstGeom prst="rect">
              <a:avLst/>
            </a:prstGeom>
          </p:spPr>
          <p:txBody>
            <a:bodyPr lIns="0" tIns="0" rIns="0" bIns="0" rtlCol="0" anchor="t">
              <a:spAutoFit/>
            </a:bodyPr>
            <a:lstStyle/>
            <a:p>
              <a:pPr algn="ctr" rtl="1">
                <a:lnSpc>
                  <a:spcPts val="3250"/>
                </a:lnSpc>
              </a:pPr>
              <a:r>
                <a:rPr lang="ar-EG" sz="2500" b="1">
                  <a:solidFill>
                    <a:srgbClr val="000000"/>
                  </a:solidFill>
                  <a:latin typeface="Montserrat Bold"/>
                  <a:ea typeface="Montserrat Bold"/>
                  <a:cs typeface="Montserrat Bold"/>
                  <a:sym typeface="Montserrat Bold"/>
                  <a:rtl/>
                </a:rPr>
                <a:t>السبت </a:t>
              </a:r>
              <a:r>
                <a:rPr lang="en-US" sz="2500" b="1">
                  <a:solidFill>
                    <a:srgbClr val="000000"/>
                  </a:solidFill>
                  <a:latin typeface="Montserrat Bold"/>
                  <a:ea typeface="Montserrat Bold"/>
                  <a:cs typeface="Montserrat Bold"/>
                  <a:sym typeface="Montserrat Bold"/>
                </a:rPr>
                <a:t>9</a:t>
              </a:r>
              <a:r>
                <a:rPr lang="ar-EG" sz="2500" b="1">
                  <a:solidFill>
                    <a:srgbClr val="000000"/>
                  </a:solidFill>
                  <a:latin typeface="Montserrat Bold"/>
                  <a:ea typeface="Montserrat Bold"/>
                  <a:cs typeface="Montserrat Bold"/>
                  <a:sym typeface="Montserrat Bold"/>
                  <a:rtl/>
                </a:rPr>
                <a:t>-</a:t>
              </a:r>
              <a:r>
                <a:rPr lang="en-US" sz="2500" b="1">
                  <a:solidFill>
                    <a:srgbClr val="000000"/>
                  </a:solidFill>
                  <a:latin typeface="Montserrat Bold"/>
                  <a:ea typeface="Montserrat Bold"/>
                  <a:cs typeface="Montserrat Bold"/>
                  <a:sym typeface="Montserrat Bold"/>
                </a:rPr>
                <a:t>8</a:t>
              </a:r>
              <a:r>
                <a:rPr lang="ar-EG" sz="2500" b="1">
                  <a:solidFill>
                    <a:srgbClr val="000000"/>
                  </a:solidFill>
                  <a:latin typeface="Montserrat Bold"/>
                  <a:ea typeface="Montserrat Bold"/>
                  <a:cs typeface="Montserrat Bold"/>
                  <a:sym typeface="Montserrat Bold"/>
                  <a:rtl/>
                </a:rPr>
                <a:t>-</a:t>
              </a:r>
              <a:r>
                <a:rPr lang="en-US" sz="2500" b="1">
                  <a:solidFill>
                    <a:srgbClr val="000000"/>
                  </a:solidFill>
                  <a:latin typeface="Montserrat Bold"/>
                  <a:ea typeface="Montserrat Bold"/>
                  <a:cs typeface="Montserrat Bold"/>
                  <a:sym typeface="Montserrat Bold"/>
                </a:rPr>
                <a:t>2025</a:t>
              </a:r>
            </a:p>
          </p:txBody>
        </p:sp>
      </p:grpSp>
      <p:grpSp>
        <p:nvGrpSpPr>
          <p:cNvPr id="60" name="Group 60"/>
          <p:cNvGrpSpPr/>
          <p:nvPr/>
        </p:nvGrpSpPr>
        <p:grpSpPr>
          <a:xfrm>
            <a:off x="9196912" y="5176040"/>
            <a:ext cx="3333452" cy="778418"/>
            <a:chOff x="0" y="0"/>
            <a:chExt cx="4444603" cy="1037891"/>
          </a:xfrm>
        </p:grpSpPr>
        <p:grpSp>
          <p:nvGrpSpPr>
            <p:cNvPr id="61" name="Group 61"/>
            <p:cNvGrpSpPr/>
            <p:nvPr/>
          </p:nvGrpSpPr>
          <p:grpSpPr>
            <a:xfrm>
              <a:off x="0" y="0"/>
              <a:ext cx="4444603" cy="1037891"/>
              <a:chOff x="0" y="0"/>
              <a:chExt cx="9349962" cy="1812115"/>
            </a:xfrm>
          </p:grpSpPr>
          <p:sp>
            <p:nvSpPr>
              <p:cNvPr id="62" name="Freeform 62"/>
              <p:cNvSpPr/>
              <p:nvPr/>
            </p:nvSpPr>
            <p:spPr>
              <a:xfrm flipH="1">
                <a:off x="0" y="0"/>
                <a:ext cx="9349962" cy="1812115"/>
              </a:xfrm>
              <a:custGeom>
                <a:avLst/>
                <a:gdLst/>
                <a:ahLst/>
                <a:cxnLst/>
                <a:rect l="l" t="t" r="r" b="b"/>
                <a:pathLst>
                  <a:path w="9349962" h="1812115">
                    <a:moveTo>
                      <a:pt x="0" y="906058"/>
                    </a:moveTo>
                    <a:cubicBezTo>
                      <a:pt x="0" y="1383617"/>
                      <a:pt x="428371" y="1812115"/>
                      <a:pt x="956945" y="1812115"/>
                    </a:cubicBezTo>
                    <a:lnTo>
                      <a:pt x="8393017" y="1812115"/>
                    </a:lnTo>
                    <a:cubicBezTo>
                      <a:pt x="8921591" y="1812115"/>
                      <a:pt x="9349962" y="1383617"/>
                      <a:pt x="9349962" y="906058"/>
                    </a:cubicBezTo>
                    <a:cubicBezTo>
                      <a:pt x="9349962" y="428371"/>
                      <a:pt x="8921591" y="0"/>
                      <a:pt x="8393017" y="0"/>
                    </a:cubicBezTo>
                    <a:lnTo>
                      <a:pt x="956945" y="0"/>
                    </a:lnTo>
                    <a:cubicBezTo>
                      <a:pt x="428498" y="0"/>
                      <a:pt x="0" y="428371"/>
                      <a:pt x="0" y="906058"/>
                    </a:cubicBezTo>
                    <a:close/>
                  </a:path>
                </a:pathLst>
              </a:custGeom>
              <a:solidFill>
                <a:srgbClr val="FFFFFF"/>
              </a:solidFill>
            </p:spPr>
            <p:txBody>
              <a:bodyPr/>
              <a:lstStyle/>
              <a:p>
                <a:endParaRPr lang="en-US"/>
              </a:p>
            </p:txBody>
          </p:sp>
        </p:grpSp>
        <p:sp>
          <p:nvSpPr>
            <p:cNvPr id="63" name="TextBox 63"/>
            <p:cNvSpPr txBox="1"/>
            <p:nvPr/>
          </p:nvSpPr>
          <p:spPr>
            <a:xfrm>
              <a:off x="335753" y="247948"/>
              <a:ext cx="3773096" cy="522916"/>
            </a:xfrm>
            <a:prstGeom prst="rect">
              <a:avLst/>
            </a:prstGeom>
          </p:spPr>
          <p:txBody>
            <a:bodyPr lIns="0" tIns="0" rIns="0" bIns="0" rtlCol="0" anchor="t">
              <a:spAutoFit/>
            </a:bodyPr>
            <a:lstStyle/>
            <a:p>
              <a:pPr algn="ctr" rtl="1">
                <a:lnSpc>
                  <a:spcPts val="3250"/>
                </a:lnSpc>
              </a:pPr>
              <a:r>
                <a:rPr lang="ar-EG" sz="2500" b="1">
                  <a:solidFill>
                    <a:srgbClr val="000000"/>
                  </a:solidFill>
                  <a:latin typeface="Montserrat Bold"/>
                  <a:ea typeface="Montserrat Bold"/>
                  <a:cs typeface="Montserrat Bold"/>
                  <a:sym typeface="Montserrat Bold"/>
                  <a:rtl/>
                </a:rPr>
                <a:t>الاحد </a:t>
              </a:r>
              <a:r>
                <a:rPr lang="en-US" sz="2500" b="1">
                  <a:solidFill>
                    <a:srgbClr val="000000"/>
                  </a:solidFill>
                  <a:latin typeface="Montserrat Bold"/>
                  <a:ea typeface="Montserrat Bold"/>
                  <a:cs typeface="Montserrat Bold"/>
                  <a:sym typeface="Montserrat Bold"/>
                </a:rPr>
                <a:t>10</a:t>
              </a:r>
              <a:r>
                <a:rPr lang="ar-EG" sz="2500" b="1">
                  <a:solidFill>
                    <a:srgbClr val="000000"/>
                  </a:solidFill>
                  <a:latin typeface="Montserrat Bold"/>
                  <a:ea typeface="Montserrat Bold"/>
                  <a:cs typeface="Montserrat Bold"/>
                  <a:sym typeface="Montserrat Bold"/>
                  <a:rtl/>
                </a:rPr>
                <a:t>-</a:t>
              </a:r>
              <a:r>
                <a:rPr lang="en-US" sz="2500" b="1">
                  <a:solidFill>
                    <a:srgbClr val="000000"/>
                  </a:solidFill>
                  <a:latin typeface="Montserrat Bold"/>
                  <a:ea typeface="Montserrat Bold"/>
                  <a:cs typeface="Montserrat Bold"/>
                  <a:sym typeface="Montserrat Bold"/>
                </a:rPr>
                <a:t>8</a:t>
              </a:r>
              <a:r>
                <a:rPr lang="ar-EG" sz="2500" b="1">
                  <a:solidFill>
                    <a:srgbClr val="000000"/>
                  </a:solidFill>
                  <a:latin typeface="Montserrat Bold"/>
                  <a:ea typeface="Montserrat Bold"/>
                  <a:cs typeface="Montserrat Bold"/>
                  <a:sym typeface="Montserrat Bold"/>
                  <a:rtl/>
                </a:rPr>
                <a:t>-</a:t>
              </a:r>
              <a:r>
                <a:rPr lang="en-US" sz="2500" b="1">
                  <a:solidFill>
                    <a:srgbClr val="000000"/>
                  </a:solidFill>
                  <a:latin typeface="Montserrat Bold"/>
                  <a:ea typeface="Montserrat Bold"/>
                  <a:cs typeface="Montserrat Bold"/>
                  <a:sym typeface="Montserrat Bold"/>
                </a:rPr>
                <a:t>2025</a:t>
              </a:r>
            </a:p>
          </p:txBody>
        </p:sp>
      </p:grpSp>
      <p:grpSp>
        <p:nvGrpSpPr>
          <p:cNvPr id="64" name="Group 64"/>
          <p:cNvGrpSpPr/>
          <p:nvPr/>
        </p:nvGrpSpPr>
        <p:grpSpPr>
          <a:xfrm>
            <a:off x="2724245" y="1795347"/>
            <a:ext cx="6072379" cy="796124"/>
            <a:chOff x="0" y="0"/>
            <a:chExt cx="8096505" cy="1061499"/>
          </a:xfrm>
        </p:grpSpPr>
        <p:grpSp>
          <p:nvGrpSpPr>
            <p:cNvPr id="65" name="Group 65"/>
            <p:cNvGrpSpPr/>
            <p:nvPr/>
          </p:nvGrpSpPr>
          <p:grpSpPr>
            <a:xfrm>
              <a:off x="0" y="0"/>
              <a:ext cx="8096505" cy="1061499"/>
              <a:chOff x="0" y="0"/>
              <a:chExt cx="17032347" cy="1853333"/>
            </a:xfrm>
          </p:grpSpPr>
          <p:sp>
            <p:nvSpPr>
              <p:cNvPr id="66" name="Freeform 66"/>
              <p:cNvSpPr/>
              <p:nvPr/>
            </p:nvSpPr>
            <p:spPr>
              <a:xfrm flipH="1">
                <a:off x="0" y="0"/>
                <a:ext cx="17032346" cy="1853333"/>
              </a:xfrm>
              <a:custGeom>
                <a:avLst/>
                <a:gdLst/>
                <a:ahLst/>
                <a:cxnLst/>
                <a:rect l="l" t="t" r="r" b="b"/>
                <a:pathLst>
                  <a:path w="17032346" h="1853333">
                    <a:moveTo>
                      <a:pt x="0" y="926666"/>
                    </a:moveTo>
                    <a:cubicBezTo>
                      <a:pt x="0" y="1424835"/>
                      <a:pt x="428371" y="1853333"/>
                      <a:pt x="956945" y="1853333"/>
                    </a:cubicBezTo>
                    <a:lnTo>
                      <a:pt x="16075401" y="1853333"/>
                    </a:lnTo>
                    <a:cubicBezTo>
                      <a:pt x="16603975" y="1853333"/>
                      <a:pt x="17032346" y="1424835"/>
                      <a:pt x="17032346" y="926666"/>
                    </a:cubicBezTo>
                    <a:cubicBezTo>
                      <a:pt x="17032346" y="428371"/>
                      <a:pt x="16603975" y="0"/>
                      <a:pt x="16075401"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67" name="TextBox 67"/>
            <p:cNvSpPr txBox="1"/>
            <p:nvPr/>
          </p:nvSpPr>
          <p:spPr>
            <a:xfrm>
              <a:off x="611624" y="247948"/>
              <a:ext cx="6873257"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البرنامج</a:t>
              </a:r>
            </a:p>
          </p:txBody>
        </p:sp>
      </p:grpSp>
      <p:grpSp>
        <p:nvGrpSpPr>
          <p:cNvPr id="68" name="Group 68"/>
          <p:cNvGrpSpPr/>
          <p:nvPr/>
        </p:nvGrpSpPr>
        <p:grpSpPr>
          <a:xfrm>
            <a:off x="2724245" y="2575427"/>
            <a:ext cx="6041866" cy="796124"/>
            <a:chOff x="0" y="0"/>
            <a:chExt cx="8055822" cy="1061499"/>
          </a:xfrm>
        </p:grpSpPr>
        <p:grpSp>
          <p:nvGrpSpPr>
            <p:cNvPr id="69" name="Group 69"/>
            <p:cNvGrpSpPr/>
            <p:nvPr/>
          </p:nvGrpSpPr>
          <p:grpSpPr>
            <a:xfrm>
              <a:off x="0" y="0"/>
              <a:ext cx="8055822" cy="1061499"/>
              <a:chOff x="0" y="0"/>
              <a:chExt cx="16946763" cy="1853333"/>
            </a:xfrm>
          </p:grpSpPr>
          <p:sp>
            <p:nvSpPr>
              <p:cNvPr id="70" name="Freeform 70"/>
              <p:cNvSpPr/>
              <p:nvPr/>
            </p:nvSpPr>
            <p:spPr>
              <a:xfrm flipH="1">
                <a:off x="0" y="0"/>
                <a:ext cx="16946764" cy="1853333"/>
              </a:xfrm>
              <a:custGeom>
                <a:avLst/>
                <a:gdLst/>
                <a:ahLst/>
                <a:cxnLst/>
                <a:rect l="l" t="t" r="r" b="b"/>
                <a:pathLst>
                  <a:path w="16946764" h="1853333">
                    <a:moveTo>
                      <a:pt x="0" y="926666"/>
                    </a:moveTo>
                    <a:cubicBezTo>
                      <a:pt x="0" y="1424835"/>
                      <a:pt x="428372" y="1853333"/>
                      <a:pt x="956946" y="1853333"/>
                    </a:cubicBezTo>
                    <a:lnTo>
                      <a:pt x="15989819" y="1853333"/>
                    </a:lnTo>
                    <a:cubicBezTo>
                      <a:pt x="16518393" y="1853333"/>
                      <a:pt x="16946764" y="1424835"/>
                      <a:pt x="16946764" y="926666"/>
                    </a:cubicBezTo>
                    <a:cubicBezTo>
                      <a:pt x="16946764" y="428371"/>
                      <a:pt x="16518393" y="0"/>
                      <a:pt x="15989819" y="0"/>
                    </a:cubicBezTo>
                    <a:lnTo>
                      <a:pt x="956946" y="0"/>
                    </a:lnTo>
                    <a:cubicBezTo>
                      <a:pt x="428498" y="0"/>
                      <a:pt x="0" y="428371"/>
                      <a:pt x="0" y="926666"/>
                    </a:cubicBezTo>
                    <a:close/>
                  </a:path>
                </a:pathLst>
              </a:custGeom>
              <a:solidFill>
                <a:srgbClr val="FFFFFF"/>
              </a:solidFill>
            </p:spPr>
            <p:txBody>
              <a:bodyPr/>
              <a:lstStyle/>
              <a:p>
                <a:endParaRPr lang="en-US"/>
              </a:p>
            </p:txBody>
          </p:sp>
        </p:grpSp>
        <p:sp>
          <p:nvSpPr>
            <p:cNvPr id="71" name="TextBox 71"/>
            <p:cNvSpPr txBox="1"/>
            <p:nvPr/>
          </p:nvSpPr>
          <p:spPr>
            <a:xfrm>
              <a:off x="608551" y="247948"/>
              <a:ext cx="6838720" cy="546523"/>
            </a:xfrm>
            <a:prstGeom prst="rect">
              <a:avLst/>
            </a:prstGeom>
          </p:spPr>
          <p:txBody>
            <a:bodyPr lIns="0" tIns="0" rIns="0" bIns="0" rtlCol="0" anchor="t">
              <a:spAutoFit/>
            </a:bodyPr>
            <a:lstStyle/>
            <a:p>
              <a:pPr marL="0" lvl="0" indent="0" algn="ctr" rtl="1">
                <a:lnSpc>
                  <a:spcPts val="3380"/>
                </a:lnSpc>
                <a:spcBef>
                  <a:spcPct val="0"/>
                </a:spcBef>
              </a:pPr>
              <a:r>
                <a:rPr lang="ar-EG" sz="2600" b="1" u="none" strike="noStrike">
                  <a:solidFill>
                    <a:srgbClr val="000000"/>
                  </a:solidFill>
                  <a:latin typeface="Montserrat Bold"/>
                  <a:ea typeface="Montserrat Bold"/>
                  <a:cs typeface="Montserrat Bold"/>
                  <a:sym typeface="Montserrat Bold"/>
                  <a:rtl/>
                </a:rPr>
                <a:t>وصول الفرق</a:t>
              </a:r>
            </a:p>
          </p:txBody>
        </p:sp>
      </p:grpSp>
      <p:grpSp>
        <p:nvGrpSpPr>
          <p:cNvPr id="72" name="Group 72"/>
          <p:cNvGrpSpPr/>
          <p:nvPr/>
        </p:nvGrpSpPr>
        <p:grpSpPr>
          <a:xfrm>
            <a:off x="2698317" y="3438949"/>
            <a:ext cx="6013291" cy="796124"/>
            <a:chOff x="0" y="0"/>
            <a:chExt cx="8017722" cy="1061499"/>
          </a:xfrm>
        </p:grpSpPr>
        <p:grpSp>
          <p:nvGrpSpPr>
            <p:cNvPr id="73" name="Group 73"/>
            <p:cNvGrpSpPr/>
            <p:nvPr/>
          </p:nvGrpSpPr>
          <p:grpSpPr>
            <a:xfrm>
              <a:off x="0" y="0"/>
              <a:ext cx="8017722" cy="1061499"/>
              <a:chOff x="0" y="0"/>
              <a:chExt cx="16866614" cy="1853333"/>
            </a:xfrm>
          </p:grpSpPr>
          <p:sp>
            <p:nvSpPr>
              <p:cNvPr id="74" name="Freeform 74"/>
              <p:cNvSpPr/>
              <p:nvPr/>
            </p:nvSpPr>
            <p:spPr>
              <a:xfrm flipH="1">
                <a:off x="0" y="0"/>
                <a:ext cx="16866614" cy="1853333"/>
              </a:xfrm>
              <a:custGeom>
                <a:avLst/>
                <a:gdLst/>
                <a:ahLst/>
                <a:cxnLst/>
                <a:rect l="l" t="t" r="r" b="b"/>
                <a:pathLst>
                  <a:path w="16866614" h="1853333">
                    <a:moveTo>
                      <a:pt x="0" y="926666"/>
                    </a:moveTo>
                    <a:cubicBezTo>
                      <a:pt x="0" y="1424835"/>
                      <a:pt x="428371" y="1853333"/>
                      <a:pt x="956945" y="1853333"/>
                    </a:cubicBezTo>
                    <a:lnTo>
                      <a:pt x="15909669" y="1853333"/>
                    </a:lnTo>
                    <a:cubicBezTo>
                      <a:pt x="16438243" y="1853333"/>
                      <a:pt x="16866614" y="1424835"/>
                      <a:pt x="16866614" y="926666"/>
                    </a:cubicBezTo>
                    <a:cubicBezTo>
                      <a:pt x="16866614" y="428371"/>
                      <a:pt x="16438243" y="0"/>
                      <a:pt x="15909669"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75" name="TextBox 75"/>
            <p:cNvSpPr txBox="1"/>
            <p:nvPr/>
          </p:nvSpPr>
          <p:spPr>
            <a:xfrm>
              <a:off x="605673" y="247948"/>
              <a:ext cx="6806376"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بدء البطولة</a:t>
              </a:r>
            </a:p>
          </p:txBody>
        </p:sp>
      </p:grpSp>
      <p:grpSp>
        <p:nvGrpSpPr>
          <p:cNvPr id="76" name="Group 76"/>
          <p:cNvGrpSpPr/>
          <p:nvPr/>
        </p:nvGrpSpPr>
        <p:grpSpPr>
          <a:xfrm>
            <a:off x="2724245" y="4282698"/>
            <a:ext cx="6056154" cy="796124"/>
            <a:chOff x="0" y="0"/>
            <a:chExt cx="8074872" cy="1061499"/>
          </a:xfrm>
        </p:grpSpPr>
        <p:grpSp>
          <p:nvGrpSpPr>
            <p:cNvPr id="77" name="Group 77"/>
            <p:cNvGrpSpPr/>
            <p:nvPr/>
          </p:nvGrpSpPr>
          <p:grpSpPr>
            <a:xfrm>
              <a:off x="0" y="0"/>
              <a:ext cx="8074872" cy="1061499"/>
              <a:chOff x="0" y="0"/>
              <a:chExt cx="16986838" cy="1853333"/>
            </a:xfrm>
          </p:grpSpPr>
          <p:sp>
            <p:nvSpPr>
              <p:cNvPr id="78" name="Freeform 78"/>
              <p:cNvSpPr/>
              <p:nvPr/>
            </p:nvSpPr>
            <p:spPr>
              <a:xfrm flipH="1">
                <a:off x="0" y="0"/>
                <a:ext cx="16986838" cy="1853333"/>
              </a:xfrm>
              <a:custGeom>
                <a:avLst/>
                <a:gdLst/>
                <a:ahLst/>
                <a:cxnLst/>
                <a:rect l="l" t="t" r="r" b="b"/>
                <a:pathLst>
                  <a:path w="16986838" h="1853333">
                    <a:moveTo>
                      <a:pt x="0" y="926666"/>
                    </a:moveTo>
                    <a:cubicBezTo>
                      <a:pt x="0" y="1424835"/>
                      <a:pt x="428371" y="1853333"/>
                      <a:pt x="956945" y="1853333"/>
                    </a:cubicBezTo>
                    <a:lnTo>
                      <a:pt x="16029893" y="1853333"/>
                    </a:lnTo>
                    <a:cubicBezTo>
                      <a:pt x="16558467" y="1853333"/>
                      <a:pt x="16986838" y="1424835"/>
                      <a:pt x="16986838" y="926666"/>
                    </a:cubicBezTo>
                    <a:cubicBezTo>
                      <a:pt x="16986838" y="428371"/>
                      <a:pt x="16558467" y="0"/>
                      <a:pt x="1602989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79" name="TextBox 79"/>
            <p:cNvSpPr txBox="1"/>
            <p:nvPr/>
          </p:nvSpPr>
          <p:spPr>
            <a:xfrm>
              <a:off x="609990" y="247948"/>
              <a:ext cx="6854892"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الأدوار التمهيدية</a:t>
              </a:r>
            </a:p>
          </p:txBody>
        </p:sp>
      </p:grpSp>
      <p:grpSp>
        <p:nvGrpSpPr>
          <p:cNvPr id="80" name="Group 80"/>
          <p:cNvGrpSpPr/>
          <p:nvPr/>
        </p:nvGrpSpPr>
        <p:grpSpPr>
          <a:xfrm>
            <a:off x="2808333" y="5877553"/>
            <a:ext cx="5923249" cy="1226019"/>
            <a:chOff x="0" y="0"/>
            <a:chExt cx="7897666" cy="1634692"/>
          </a:xfrm>
        </p:grpSpPr>
        <p:grpSp>
          <p:nvGrpSpPr>
            <p:cNvPr id="81" name="Group 81"/>
            <p:cNvGrpSpPr/>
            <p:nvPr/>
          </p:nvGrpSpPr>
          <p:grpSpPr>
            <a:xfrm>
              <a:off x="0" y="0"/>
              <a:ext cx="7897666" cy="1634692"/>
              <a:chOff x="0" y="0"/>
              <a:chExt cx="16614055" cy="2854104"/>
            </a:xfrm>
          </p:grpSpPr>
          <p:sp>
            <p:nvSpPr>
              <p:cNvPr id="82" name="Freeform 82"/>
              <p:cNvSpPr/>
              <p:nvPr/>
            </p:nvSpPr>
            <p:spPr>
              <a:xfrm flipH="1">
                <a:off x="0" y="0"/>
                <a:ext cx="16614056" cy="2854104"/>
              </a:xfrm>
              <a:custGeom>
                <a:avLst/>
                <a:gdLst/>
                <a:ahLst/>
                <a:cxnLst/>
                <a:rect l="l" t="t" r="r" b="b"/>
                <a:pathLst>
                  <a:path w="16614056" h="2854104">
                    <a:moveTo>
                      <a:pt x="0" y="1427052"/>
                    </a:moveTo>
                    <a:cubicBezTo>
                      <a:pt x="0" y="2425606"/>
                      <a:pt x="428371" y="2854104"/>
                      <a:pt x="956945" y="2854104"/>
                    </a:cubicBezTo>
                    <a:lnTo>
                      <a:pt x="15657111" y="2854104"/>
                    </a:lnTo>
                    <a:cubicBezTo>
                      <a:pt x="16185685" y="2854104"/>
                      <a:pt x="16614056" y="2425606"/>
                      <a:pt x="16614056" y="1427052"/>
                    </a:cubicBezTo>
                    <a:cubicBezTo>
                      <a:pt x="16614056" y="428371"/>
                      <a:pt x="16185685" y="0"/>
                      <a:pt x="15657111" y="0"/>
                    </a:cubicBezTo>
                    <a:lnTo>
                      <a:pt x="956945" y="0"/>
                    </a:lnTo>
                    <a:cubicBezTo>
                      <a:pt x="428498" y="0"/>
                      <a:pt x="0" y="428371"/>
                      <a:pt x="0" y="1427052"/>
                    </a:cubicBezTo>
                    <a:close/>
                  </a:path>
                </a:pathLst>
              </a:custGeom>
              <a:solidFill>
                <a:srgbClr val="FFFFFF"/>
              </a:solidFill>
            </p:spPr>
            <p:txBody>
              <a:bodyPr/>
              <a:lstStyle/>
              <a:p>
                <a:endParaRPr lang="en-US"/>
              </a:p>
            </p:txBody>
          </p:sp>
        </p:grpSp>
        <p:sp>
          <p:nvSpPr>
            <p:cNvPr id="83" name="TextBox 83"/>
            <p:cNvSpPr txBox="1"/>
            <p:nvPr/>
          </p:nvSpPr>
          <p:spPr>
            <a:xfrm>
              <a:off x="596603" y="247948"/>
              <a:ext cx="6704459" cy="1119716"/>
            </a:xfrm>
            <a:prstGeom prst="rect">
              <a:avLst/>
            </a:prstGeom>
          </p:spPr>
          <p:txBody>
            <a:bodyPr lIns="0" tIns="0" rIns="0" bIns="0" rtlCol="0" anchor="t">
              <a:spAutoFit/>
            </a:bodyPr>
            <a:lstStyle/>
            <a:p>
              <a:pPr algn="ctr" rtl="1">
                <a:lnSpc>
                  <a:spcPts val="2340"/>
                </a:lnSpc>
              </a:pPr>
              <a:r>
                <a:rPr lang="ar-EG" sz="1800" b="1">
                  <a:solidFill>
                    <a:srgbClr val="000000"/>
                  </a:solidFill>
                  <a:latin typeface="Montserrat Bold"/>
                  <a:ea typeface="Montserrat Bold"/>
                  <a:cs typeface="Montserrat Bold"/>
                  <a:sym typeface="Montserrat Bold"/>
                  <a:rtl/>
                </a:rPr>
                <a:t>الفترة الصباحية : (دورة المدربين - ندوة اللاعبين )</a:t>
              </a:r>
            </a:p>
            <a:p>
              <a:pPr algn="ctr" rtl="1">
                <a:lnSpc>
                  <a:spcPts val="2210"/>
                </a:lnSpc>
              </a:pPr>
              <a:r>
                <a:rPr lang="ar-EG" sz="1700" b="1">
                  <a:solidFill>
                    <a:srgbClr val="000000"/>
                  </a:solidFill>
                  <a:latin typeface="Montserrat Bold"/>
                  <a:ea typeface="Montserrat Bold"/>
                  <a:cs typeface="Montserrat Bold"/>
                  <a:sym typeface="Montserrat Bold"/>
                  <a:rtl/>
                </a:rPr>
                <a:t>الفترة المسائية : (بطولة المهارات - المجلس الخليجي</a:t>
              </a:r>
            </a:p>
            <a:p>
              <a:pPr algn="ctr" rtl="1">
                <a:lnSpc>
                  <a:spcPts val="2210"/>
                </a:lnSpc>
              </a:pPr>
              <a:r>
                <a:rPr lang="ar-EG" sz="1700" b="1">
                  <a:solidFill>
                    <a:srgbClr val="000000"/>
                  </a:solidFill>
                  <a:latin typeface="Montserrat Bold"/>
                  <a:ea typeface="Montserrat Bold"/>
                  <a:cs typeface="Montserrat Bold"/>
                  <a:sym typeface="Montserrat Bold"/>
                  <a:rtl/>
                </a:rPr>
                <a:t> ( حفل تكريم الوفود )</a:t>
              </a:r>
            </a:p>
          </p:txBody>
        </p:sp>
      </p:grpSp>
      <p:grpSp>
        <p:nvGrpSpPr>
          <p:cNvPr id="84" name="Group 84"/>
          <p:cNvGrpSpPr/>
          <p:nvPr/>
        </p:nvGrpSpPr>
        <p:grpSpPr>
          <a:xfrm>
            <a:off x="2816667" y="7083954"/>
            <a:ext cx="5914916" cy="796124"/>
            <a:chOff x="0" y="0"/>
            <a:chExt cx="7886554" cy="1061499"/>
          </a:xfrm>
        </p:grpSpPr>
        <p:grpSp>
          <p:nvGrpSpPr>
            <p:cNvPr id="85" name="Group 85"/>
            <p:cNvGrpSpPr/>
            <p:nvPr/>
          </p:nvGrpSpPr>
          <p:grpSpPr>
            <a:xfrm>
              <a:off x="0" y="0"/>
              <a:ext cx="7886554" cy="1061499"/>
              <a:chOff x="0" y="0"/>
              <a:chExt cx="16590680" cy="1853333"/>
            </a:xfrm>
          </p:grpSpPr>
          <p:sp>
            <p:nvSpPr>
              <p:cNvPr id="86" name="Freeform 86"/>
              <p:cNvSpPr/>
              <p:nvPr/>
            </p:nvSpPr>
            <p:spPr>
              <a:xfrm flipH="1">
                <a:off x="0" y="0"/>
                <a:ext cx="16590680" cy="1853333"/>
              </a:xfrm>
              <a:custGeom>
                <a:avLst/>
                <a:gdLst/>
                <a:ahLst/>
                <a:cxnLst/>
                <a:rect l="l" t="t" r="r" b="b"/>
                <a:pathLst>
                  <a:path w="16590680" h="1853333">
                    <a:moveTo>
                      <a:pt x="0" y="926666"/>
                    </a:moveTo>
                    <a:cubicBezTo>
                      <a:pt x="0" y="1424835"/>
                      <a:pt x="428371" y="1853333"/>
                      <a:pt x="956945" y="1853333"/>
                    </a:cubicBezTo>
                    <a:lnTo>
                      <a:pt x="15633735" y="1853333"/>
                    </a:lnTo>
                    <a:cubicBezTo>
                      <a:pt x="16162309" y="1853333"/>
                      <a:pt x="16590680" y="1424835"/>
                      <a:pt x="16590680" y="926666"/>
                    </a:cubicBezTo>
                    <a:cubicBezTo>
                      <a:pt x="16590680" y="428371"/>
                      <a:pt x="16162309" y="0"/>
                      <a:pt x="15633735"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87" name="TextBox 87"/>
            <p:cNvSpPr txBox="1"/>
            <p:nvPr/>
          </p:nvSpPr>
          <p:spPr>
            <a:xfrm>
              <a:off x="595764" y="247948"/>
              <a:ext cx="6695026"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دور نصف النهائي</a:t>
              </a:r>
            </a:p>
          </p:txBody>
        </p:sp>
      </p:grpSp>
      <p:grpSp>
        <p:nvGrpSpPr>
          <p:cNvPr id="88" name="Group 88"/>
          <p:cNvGrpSpPr/>
          <p:nvPr/>
        </p:nvGrpSpPr>
        <p:grpSpPr>
          <a:xfrm>
            <a:off x="2808333" y="7880078"/>
            <a:ext cx="5957778" cy="796124"/>
            <a:chOff x="0" y="0"/>
            <a:chExt cx="7943704" cy="1061499"/>
          </a:xfrm>
        </p:grpSpPr>
        <p:grpSp>
          <p:nvGrpSpPr>
            <p:cNvPr id="89" name="Group 89"/>
            <p:cNvGrpSpPr/>
            <p:nvPr/>
          </p:nvGrpSpPr>
          <p:grpSpPr>
            <a:xfrm>
              <a:off x="0" y="0"/>
              <a:ext cx="7943704" cy="1061499"/>
              <a:chOff x="0" y="0"/>
              <a:chExt cx="16710905" cy="1853333"/>
            </a:xfrm>
          </p:grpSpPr>
          <p:sp>
            <p:nvSpPr>
              <p:cNvPr id="90" name="Freeform 90"/>
              <p:cNvSpPr/>
              <p:nvPr/>
            </p:nvSpPr>
            <p:spPr>
              <a:xfrm flipH="1">
                <a:off x="0" y="0"/>
                <a:ext cx="16710906" cy="1853333"/>
              </a:xfrm>
              <a:custGeom>
                <a:avLst/>
                <a:gdLst/>
                <a:ahLst/>
                <a:cxnLst/>
                <a:rect l="l" t="t" r="r" b="b"/>
                <a:pathLst>
                  <a:path w="16710906" h="1853333">
                    <a:moveTo>
                      <a:pt x="0" y="926666"/>
                    </a:moveTo>
                    <a:cubicBezTo>
                      <a:pt x="0" y="1424835"/>
                      <a:pt x="428372" y="1853333"/>
                      <a:pt x="956946" y="1853333"/>
                    </a:cubicBezTo>
                    <a:lnTo>
                      <a:pt x="15753961" y="1853333"/>
                    </a:lnTo>
                    <a:cubicBezTo>
                      <a:pt x="16282535" y="1853333"/>
                      <a:pt x="16710906" y="1424835"/>
                      <a:pt x="16710906" y="926666"/>
                    </a:cubicBezTo>
                    <a:cubicBezTo>
                      <a:pt x="16710906" y="428371"/>
                      <a:pt x="16282535" y="0"/>
                      <a:pt x="15753961" y="0"/>
                    </a:cubicBezTo>
                    <a:lnTo>
                      <a:pt x="956946" y="0"/>
                    </a:lnTo>
                    <a:cubicBezTo>
                      <a:pt x="428498" y="0"/>
                      <a:pt x="0" y="428371"/>
                      <a:pt x="0" y="926666"/>
                    </a:cubicBezTo>
                    <a:close/>
                  </a:path>
                </a:pathLst>
              </a:custGeom>
              <a:solidFill>
                <a:srgbClr val="FFFFFF"/>
              </a:solidFill>
            </p:spPr>
            <p:txBody>
              <a:bodyPr/>
              <a:lstStyle/>
              <a:p>
                <a:endParaRPr lang="en-US"/>
              </a:p>
            </p:txBody>
          </p:sp>
        </p:grpSp>
        <p:sp>
          <p:nvSpPr>
            <p:cNvPr id="91" name="TextBox 91"/>
            <p:cNvSpPr txBox="1"/>
            <p:nvPr/>
          </p:nvSpPr>
          <p:spPr>
            <a:xfrm>
              <a:off x="600081" y="247948"/>
              <a:ext cx="6743542"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تحديد المراكز والمباريات النهائية</a:t>
              </a:r>
            </a:p>
          </p:txBody>
        </p:sp>
      </p:grpSp>
      <p:grpSp>
        <p:nvGrpSpPr>
          <p:cNvPr id="92" name="Group 92"/>
          <p:cNvGrpSpPr/>
          <p:nvPr/>
        </p:nvGrpSpPr>
        <p:grpSpPr>
          <a:xfrm>
            <a:off x="2802379" y="8726833"/>
            <a:ext cx="5957778" cy="796124"/>
            <a:chOff x="0" y="0"/>
            <a:chExt cx="7943704" cy="1061499"/>
          </a:xfrm>
        </p:grpSpPr>
        <p:grpSp>
          <p:nvGrpSpPr>
            <p:cNvPr id="93" name="Group 93"/>
            <p:cNvGrpSpPr/>
            <p:nvPr/>
          </p:nvGrpSpPr>
          <p:grpSpPr>
            <a:xfrm>
              <a:off x="0" y="0"/>
              <a:ext cx="7943704" cy="1061499"/>
              <a:chOff x="0" y="0"/>
              <a:chExt cx="16710905" cy="1853333"/>
            </a:xfrm>
          </p:grpSpPr>
          <p:sp>
            <p:nvSpPr>
              <p:cNvPr id="94" name="Freeform 94"/>
              <p:cNvSpPr/>
              <p:nvPr/>
            </p:nvSpPr>
            <p:spPr>
              <a:xfrm flipH="1">
                <a:off x="0" y="0"/>
                <a:ext cx="16710906" cy="1853333"/>
              </a:xfrm>
              <a:custGeom>
                <a:avLst/>
                <a:gdLst/>
                <a:ahLst/>
                <a:cxnLst/>
                <a:rect l="l" t="t" r="r" b="b"/>
                <a:pathLst>
                  <a:path w="16710906" h="1853333">
                    <a:moveTo>
                      <a:pt x="0" y="926666"/>
                    </a:moveTo>
                    <a:cubicBezTo>
                      <a:pt x="0" y="1424835"/>
                      <a:pt x="428372" y="1853333"/>
                      <a:pt x="956946" y="1853333"/>
                    </a:cubicBezTo>
                    <a:lnTo>
                      <a:pt x="15753961" y="1853333"/>
                    </a:lnTo>
                    <a:cubicBezTo>
                      <a:pt x="16282535" y="1853333"/>
                      <a:pt x="16710906" y="1424835"/>
                      <a:pt x="16710906" y="926666"/>
                    </a:cubicBezTo>
                    <a:cubicBezTo>
                      <a:pt x="16710906" y="428371"/>
                      <a:pt x="16282535" y="0"/>
                      <a:pt x="15753961" y="0"/>
                    </a:cubicBezTo>
                    <a:lnTo>
                      <a:pt x="956946" y="0"/>
                    </a:lnTo>
                    <a:cubicBezTo>
                      <a:pt x="428498" y="0"/>
                      <a:pt x="0" y="428371"/>
                      <a:pt x="0" y="926666"/>
                    </a:cubicBezTo>
                    <a:close/>
                  </a:path>
                </a:pathLst>
              </a:custGeom>
              <a:solidFill>
                <a:srgbClr val="FFFFFF"/>
              </a:solidFill>
            </p:spPr>
            <p:txBody>
              <a:bodyPr/>
              <a:lstStyle/>
              <a:p>
                <a:endParaRPr lang="en-US"/>
              </a:p>
            </p:txBody>
          </p:sp>
        </p:grpSp>
        <p:sp>
          <p:nvSpPr>
            <p:cNvPr id="95" name="TextBox 95"/>
            <p:cNvSpPr txBox="1"/>
            <p:nvPr/>
          </p:nvSpPr>
          <p:spPr>
            <a:xfrm>
              <a:off x="600081" y="247948"/>
              <a:ext cx="6743542"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مغادرة الفرق</a:t>
              </a:r>
            </a:p>
          </p:txBody>
        </p:sp>
      </p:grpSp>
      <p:grpSp>
        <p:nvGrpSpPr>
          <p:cNvPr id="96" name="Group 96"/>
          <p:cNvGrpSpPr/>
          <p:nvPr/>
        </p:nvGrpSpPr>
        <p:grpSpPr>
          <a:xfrm>
            <a:off x="2816667" y="5126447"/>
            <a:ext cx="5909229" cy="760630"/>
            <a:chOff x="0" y="0"/>
            <a:chExt cx="7878972" cy="1014174"/>
          </a:xfrm>
        </p:grpSpPr>
        <p:grpSp>
          <p:nvGrpSpPr>
            <p:cNvPr id="97" name="Group 97"/>
            <p:cNvGrpSpPr/>
            <p:nvPr/>
          </p:nvGrpSpPr>
          <p:grpSpPr>
            <a:xfrm>
              <a:off x="0" y="0"/>
              <a:ext cx="7878972" cy="1014174"/>
              <a:chOff x="0" y="0"/>
              <a:chExt cx="16574730" cy="1770706"/>
            </a:xfrm>
          </p:grpSpPr>
          <p:sp>
            <p:nvSpPr>
              <p:cNvPr id="98" name="Freeform 98"/>
              <p:cNvSpPr/>
              <p:nvPr/>
            </p:nvSpPr>
            <p:spPr>
              <a:xfrm flipH="1">
                <a:off x="0" y="0"/>
                <a:ext cx="16574731" cy="1770706"/>
              </a:xfrm>
              <a:custGeom>
                <a:avLst/>
                <a:gdLst/>
                <a:ahLst/>
                <a:cxnLst/>
                <a:rect l="l" t="t" r="r" b="b"/>
                <a:pathLst>
                  <a:path w="16574731" h="1770706">
                    <a:moveTo>
                      <a:pt x="0" y="885353"/>
                    </a:moveTo>
                    <a:cubicBezTo>
                      <a:pt x="0" y="1342208"/>
                      <a:pt x="428372" y="1770706"/>
                      <a:pt x="956946" y="1770706"/>
                    </a:cubicBezTo>
                    <a:lnTo>
                      <a:pt x="15617786" y="1770706"/>
                    </a:lnTo>
                    <a:cubicBezTo>
                      <a:pt x="16146360" y="1770706"/>
                      <a:pt x="16574731" y="1342208"/>
                      <a:pt x="16574731" y="885353"/>
                    </a:cubicBezTo>
                    <a:cubicBezTo>
                      <a:pt x="16574731" y="428371"/>
                      <a:pt x="16146360" y="0"/>
                      <a:pt x="15617786" y="0"/>
                    </a:cubicBezTo>
                    <a:lnTo>
                      <a:pt x="956946" y="0"/>
                    </a:lnTo>
                    <a:cubicBezTo>
                      <a:pt x="428498" y="0"/>
                      <a:pt x="0" y="428371"/>
                      <a:pt x="0" y="885353"/>
                    </a:cubicBezTo>
                    <a:close/>
                  </a:path>
                </a:pathLst>
              </a:custGeom>
              <a:solidFill>
                <a:srgbClr val="FFFFFF"/>
              </a:solidFill>
            </p:spPr>
            <p:txBody>
              <a:bodyPr/>
              <a:lstStyle/>
              <a:p>
                <a:endParaRPr lang="en-US"/>
              </a:p>
            </p:txBody>
          </p:sp>
        </p:grpSp>
        <p:sp>
          <p:nvSpPr>
            <p:cNvPr id="99" name="TextBox 99"/>
            <p:cNvSpPr txBox="1"/>
            <p:nvPr/>
          </p:nvSpPr>
          <p:spPr>
            <a:xfrm>
              <a:off x="595191" y="247948"/>
              <a:ext cx="6688589" cy="499198"/>
            </a:xfrm>
            <a:prstGeom prst="rect">
              <a:avLst/>
            </a:prstGeom>
          </p:spPr>
          <p:txBody>
            <a:bodyPr lIns="0" tIns="0" rIns="0" bIns="0" rtlCol="0" anchor="t">
              <a:spAutoFit/>
            </a:bodyPr>
            <a:lstStyle/>
            <a:p>
              <a:pPr algn="ctr" rtl="1">
                <a:lnSpc>
                  <a:spcPts val="3120"/>
                </a:lnSpc>
              </a:pPr>
              <a:r>
                <a:rPr lang="ar-EG" sz="2400" b="1">
                  <a:solidFill>
                    <a:srgbClr val="000000"/>
                  </a:solidFill>
                  <a:latin typeface="Montserrat Bold"/>
                  <a:ea typeface="Montserrat Bold"/>
                  <a:cs typeface="Montserrat Bold"/>
                  <a:sym typeface="Montserrat Bold"/>
                  <a:rtl/>
                </a:rPr>
                <a:t>نهاية الأدوار التمهيدية - رحلات الفرق</a:t>
              </a:r>
            </a:p>
          </p:txBody>
        </p:sp>
      </p:grpSp>
      <p:grpSp>
        <p:nvGrpSpPr>
          <p:cNvPr id="100" name="Group 100"/>
          <p:cNvGrpSpPr/>
          <p:nvPr/>
        </p:nvGrpSpPr>
        <p:grpSpPr>
          <a:xfrm>
            <a:off x="9210978" y="6107760"/>
            <a:ext cx="3365375" cy="785873"/>
            <a:chOff x="0" y="0"/>
            <a:chExt cx="4487167" cy="1047831"/>
          </a:xfrm>
        </p:grpSpPr>
        <p:grpSp>
          <p:nvGrpSpPr>
            <p:cNvPr id="101" name="Group 101"/>
            <p:cNvGrpSpPr/>
            <p:nvPr/>
          </p:nvGrpSpPr>
          <p:grpSpPr>
            <a:xfrm>
              <a:off x="0" y="0"/>
              <a:ext cx="4487167" cy="1047831"/>
              <a:chOff x="0" y="0"/>
              <a:chExt cx="9349962" cy="1812115"/>
            </a:xfrm>
          </p:grpSpPr>
          <p:sp>
            <p:nvSpPr>
              <p:cNvPr id="102" name="Freeform 102"/>
              <p:cNvSpPr/>
              <p:nvPr/>
            </p:nvSpPr>
            <p:spPr>
              <a:xfrm flipH="1">
                <a:off x="0" y="0"/>
                <a:ext cx="9349962" cy="1812115"/>
              </a:xfrm>
              <a:custGeom>
                <a:avLst/>
                <a:gdLst/>
                <a:ahLst/>
                <a:cxnLst/>
                <a:rect l="l" t="t" r="r" b="b"/>
                <a:pathLst>
                  <a:path w="9349962" h="1812115">
                    <a:moveTo>
                      <a:pt x="0" y="906058"/>
                    </a:moveTo>
                    <a:cubicBezTo>
                      <a:pt x="0" y="1383617"/>
                      <a:pt x="428371" y="1812115"/>
                      <a:pt x="956945" y="1812115"/>
                    </a:cubicBezTo>
                    <a:lnTo>
                      <a:pt x="8393017" y="1812115"/>
                    </a:lnTo>
                    <a:cubicBezTo>
                      <a:pt x="8921591" y="1812115"/>
                      <a:pt x="9349962" y="1383617"/>
                      <a:pt x="9349962" y="906058"/>
                    </a:cubicBezTo>
                    <a:cubicBezTo>
                      <a:pt x="9349962" y="428371"/>
                      <a:pt x="8921591" y="0"/>
                      <a:pt x="8393017" y="0"/>
                    </a:cubicBezTo>
                    <a:lnTo>
                      <a:pt x="956945" y="0"/>
                    </a:lnTo>
                    <a:cubicBezTo>
                      <a:pt x="428498" y="0"/>
                      <a:pt x="0" y="428371"/>
                      <a:pt x="0" y="906058"/>
                    </a:cubicBezTo>
                    <a:close/>
                  </a:path>
                </a:pathLst>
              </a:custGeom>
              <a:solidFill>
                <a:srgbClr val="FFFFFF"/>
              </a:solidFill>
            </p:spPr>
            <p:txBody>
              <a:bodyPr/>
              <a:lstStyle/>
              <a:p>
                <a:endParaRPr lang="en-US"/>
              </a:p>
            </p:txBody>
          </p:sp>
        </p:grpSp>
        <p:sp>
          <p:nvSpPr>
            <p:cNvPr id="103" name="TextBox 103"/>
            <p:cNvSpPr txBox="1"/>
            <p:nvPr/>
          </p:nvSpPr>
          <p:spPr>
            <a:xfrm>
              <a:off x="338968" y="250505"/>
              <a:ext cx="3809230" cy="527741"/>
            </a:xfrm>
            <a:prstGeom prst="rect">
              <a:avLst/>
            </a:prstGeom>
          </p:spPr>
          <p:txBody>
            <a:bodyPr lIns="0" tIns="0" rIns="0" bIns="0" rtlCol="0" anchor="t">
              <a:spAutoFit/>
            </a:bodyPr>
            <a:lstStyle/>
            <a:p>
              <a:pPr algn="ctr" rtl="1">
                <a:lnSpc>
                  <a:spcPts val="3281"/>
                </a:lnSpc>
              </a:pPr>
              <a:r>
                <a:rPr lang="ar-EG" sz="2523" b="1">
                  <a:solidFill>
                    <a:srgbClr val="000000"/>
                  </a:solidFill>
                  <a:latin typeface="Montserrat Bold"/>
                  <a:ea typeface="Montserrat Bold"/>
                  <a:cs typeface="Montserrat Bold"/>
                  <a:sym typeface="Montserrat Bold"/>
                  <a:rtl/>
                </a:rPr>
                <a:t>الاثنين </a:t>
              </a:r>
              <a:r>
                <a:rPr lang="en-US" sz="2523" b="1">
                  <a:solidFill>
                    <a:srgbClr val="000000"/>
                  </a:solidFill>
                  <a:latin typeface="Montserrat Bold"/>
                  <a:ea typeface="Montserrat Bold"/>
                  <a:cs typeface="Montserrat Bold"/>
                  <a:sym typeface="Montserrat Bold"/>
                </a:rPr>
                <a:t>11</a:t>
              </a:r>
              <a:r>
                <a:rPr lang="ar-EG" sz="2523" b="1">
                  <a:solidFill>
                    <a:srgbClr val="000000"/>
                  </a:solidFill>
                  <a:latin typeface="Montserrat Bold"/>
                  <a:ea typeface="Montserrat Bold"/>
                  <a:cs typeface="Montserrat Bold"/>
                  <a:sym typeface="Montserrat Bold"/>
                  <a:rtl/>
                </a:rPr>
                <a:t>-</a:t>
              </a:r>
              <a:r>
                <a:rPr lang="en-US" sz="2523" b="1">
                  <a:solidFill>
                    <a:srgbClr val="000000"/>
                  </a:solidFill>
                  <a:latin typeface="Montserrat Bold"/>
                  <a:ea typeface="Montserrat Bold"/>
                  <a:cs typeface="Montserrat Bold"/>
                  <a:sym typeface="Montserrat Bold"/>
                </a:rPr>
                <a:t>8</a:t>
              </a:r>
              <a:r>
                <a:rPr lang="ar-EG" sz="2523" b="1">
                  <a:solidFill>
                    <a:srgbClr val="000000"/>
                  </a:solidFill>
                  <a:latin typeface="Montserrat Bold"/>
                  <a:ea typeface="Montserrat Bold"/>
                  <a:cs typeface="Montserrat Bold"/>
                  <a:sym typeface="Montserrat Bold"/>
                  <a:rtl/>
                </a:rPr>
                <a:t>-</a:t>
              </a:r>
              <a:r>
                <a:rPr lang="en-US" sz="2523" b="1">
                  <a:solidFill>
                    <a:srgbClr val="000000"/>
                  </a:solidFill>
                  <a:latin typeface="Montserrat Bold"/>
                  <a:ea typeface="Montserrat Bold"/>
                  <a:cs typeface="Montserrat Bold"/>
                  <a:sym typeface="Montserrat Bold"/>
                </a:rPr>
                <a:t>2025</a:t>
              </a:r>
            </a:p>
          </p:txBody>
        </p:sp>
      </p:grpSp>
      <p:grpSp>
        <p:nvGrpSpPr>
          <p:cNvPr id="104" name="Group 104"/>
          <p:cNvGrpSpPr/>
          <p:nvPr/>
        </p:nvGrpSpPr>
        <p:grpSpPr>
          <a:xfrm>
            <a:off x="9195722" y="6988808"/>
            <a:ext cx="3349677" cy="796124"/>
            <a:chOff x="0" y="0"/>
            <a:chExt cx="4466236" cy="1061499"/>
          </a:xfrm>
        </p:grpSpPr>
        <p:grpSp>
          <p:nvGrpSpPr>
            <p:cNvPr id="105" name="Group 105"/>
            <p:cNvGrpSpPr/>
            <p:nvPr/>
          </p:nvGrpSpPr>
          <p:grpSpPr>
            <a:xfrm>
              <a:off x="0" y="0"/>
              <a:ext cx="4466236" cy="1061499"/>
              <a:chOff x="0" y="0"/>
              <a:chExt cx="9395471" cy="1853333"/>
            </a:xfrm>
          </p:grpSpPr>
          <p:sp>
            <p:nvSpPr>
              <p:cNvPr id="106" name="Freeform 106"/>
              <p:cNvSpPr/>
              <p:nvPr/>
            </p:nvSpPr>
            <p:spPr>
              <a:xfrm flipH="1">
                <a:off x="0" y="0"/>
                <a:ext cx="9395471" cy="1853333"/>
              </a:xfrm>
              <a:custGeom>
                <a:avLst/>
                <a:gdLst/>
                <a:ahLst/>
                <a:cxnLst/>
                <a:rect l="l" t="t" r="r" b="b"/>
                <a:pathLst>
                  <a:path w="9395471" h="1853333">
                    <a:moveTo>
                      <a:pt x="0" y="926666"/>
                    </a:moveTo>
                    <a:cubicBezTo>
                      <a:pt x="0" y="1424835"/>
                      <a:pt x="428372" y="1853333"/>
                      <a:pt x="956945" y="1853333"/>
                    </a:cubicBezTo>
                    <a:lnTo>
                      <a:pt x="8438526" y="1853333"/>
                    </a:lnTo>
                    <a:cubicBezTo>
                      <a:pt x="8967100" y="1853333"/>
                      <a:pt x="9395471" y="1424835"/>
                      <a:pt x="9395471" y="926666"/>
                    </a:cubicBezTo>
                    <a:cubicBezTo>
                      <a:pt x="9395471" y="428371"/>
                      <a:pt x="8967100" y="0"/>
                      <a:pt x="843852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07" name="TextBox 107"/>
            <p:cNvSpPr txBox="1"/>
            <p:nvPr/>
          </p:nvSpPr>
          <p:spPr>
            <a:xfrm>
              <a:off x="337387" y="247948"/>
              <a:ext cx="3791461"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الثلاثاء </a:t>
              </a:r>
              <a:r>
                <a:rPr lang="en-US" sz="2600" b="1">
                  <a:solidFill>
                    <a:srgbClr val="000000"/>
                  </a:solidFill>
                  <a:latin typeface="Montserrat Bold"/>
                  <a:ea typeface="Montserrat Bold"/>
                  <a:cs typeface="Montserrat Bold"/>
                  <a:sym typeface="Montserrat Bold"/>
                </a:rPr>
                <a:t>12</a:t>
              </a:r>
              <a:r>
                <a:rPr lang="ar-EG" sz="2600" b="1">
                  <a:solidFill>
                    <a:srgbClr val="000000"/>
                  </a:solidFill>
                  <a:latin typeface="Montserrat Bold"/>
                  <a:ea typeface="Montserrat Bold"/>
                  <a:cs typeface="Montserrat Bold"/>
                  <a:sym typeface="Montserrat Bold"/>
                  <a:rtl/>
                </a:rPr>
                <a:t>-</a:t>
              </a:r>
              <a:r>
                <a:rPr lang="en-US" sz="2600" b="1">
                  <a:solidFill>
                    <a:srgbClr val="000000"/>
                  </a:solidFill>
                  <a:latin typeface="Montserrat Bold"/>
                  <a:ea typeface="Montserrat Bold"/>
                  <a:cs typeface="Montserrat Bold"/>
                  <a:sym typeface="Montserrat Bold"/>
                </a:rPr>
                <a:t>8</a:t>
              </a:r>
              <a:r>
                <a:rPr lang="ar-EG" sz="2600" b="1">
                  <a:solidFill>
                    <a:srgbClr val="000000"/>
                  </a:solidFill>
                  <a:latin typeface="Montserrat Bold"/>
                  <a:ea typeface="Montserrat Bold"/>
                  <a:cs typeface="Montserrat Bold"/>
                  <a:sym typeface="Montserrat Bold"/>
                  <a:rtl/>
                </a:rPr>
                <a:t>-</a:t>
              </a:r>
              <a:r>
                <a:rPr lang="en-US" sz="2600" b="1">
                  <a:solidFill>
                    <a:srgbClr val="000000"/>
                  </a:solidFill>
                  <a:latin typeface="Montserrat Bold"/>
                  <a:ea typeface="Montserrat Bold"/>
                  <a:cs typeface="Montserrat Bold"/>
                  <a:sym typeface="Montserrat Bold"/>
                </a:rPr>
                <a:t>2025</a:t>
              </a:r>
            </a:p>
          </p:txBody>
        </p:sp>
      </p:grpSp>
      <p:sp>
        <p:nvSpPr>
          <p:cNvPr id="108" name="TextBox 108"/>
          <p:cNvSpPr txBox="1"/>
          <p:nvPr/>
        </p:nvSpPr>
        <p:spPr>
          <a:xfrm>
            <a:off x="8603392" y="4070"/>
            <a:ext cx="9338361" cy="1067377"/>
          </a:xfrm>
          <a:prstGeom prst="rect">
            <a:avLst/>
          </a:prstGeom>
        </p:spPr>
        <p:txBody>
          <a:bodyPr lIns="0" tIns="0" rIns="0" bIns="0" rtlCol="0" anchor="t">
            <a:spAutoFit/>
          </a:bodyPr>
          <a:lstStyle/>
          <a:p>
            <a:pPr marL="0" lvl="0" indent="0" algn="r" rtl="1">
              <a:lnSpc>
                <a:spcPts val="8299"/>
              </a:lnSpc>
              <a:spcBef>
                <a:spcPct val="0"/>
              </a:spcBef>
            </a:pPr>
            <a:r>
              <a:rPr lang="ar-EG" sz="7545" b="1">
                <a:solidFill>
                  <a:srgbClr val="FFFFFF"/>
                </a:solidFill>
                <a:latin typeface="Montserrat Bold"/>
                <a:ea typeface="Montserrat Bold"/>
                <a:cs typeface="Montserrat Bold"/>
                <a:sym typeface="Montserrat Bold"/>
                <a:rtl/>
              </a:rPr>
              <a:t>الجدول الزمني للبرامج</a:t>
            </a:r>
          </a:p>
        </p:txBody>
      </p:sp>
      <p:sp>
        <p:nvSpPr>
          <p:cNvPr id="109" name="AutoShape 109"/>
          <p:cNvSpPr/>
          <p:nvPr/>
        </p:nvSpPr>
        <p:spPr>
          <a:xfrm>
            <a:off x="487327" y="939466"/>
            <a:ext cx="1328436" cy="931350"/>
          </a:xfrm>
          <a:prstGeom prst="rect">
            <a:avLst/>
          </a:prstGeom>
          <a:solidFill>
            <a:srgbClr val="09426B"/>
          </a:solidFill>
        </p:spPr>
        <p:txBody>
          <a:bodyPr/>
          <a:lstStyle/>
          <a:p>
            <a:endParaRPr lang="en-US"/>
          </a:p>
        </p:txBody>
      </p:sp>
      <p:sp>
        <p:nvSpPr>
          <p:cNvPr id="110" name="TextBox 110"/>
          <p:cNvSpPr txBox="1"/>
          <p:nvPr/>
        </p:nvSpPr>
        <p:spPr>
          <a:xfrm>
            <a:off x="-113397" y="1063828"/>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9" action="ppaction://hlinksldjump"/>
                <a:rtl/>
              </a:rPr>
              <a:t>عودة</a:t>
            </a:r>
          </a:p>
        </p:txBody>
      </p:sp>
      <p:grpSp>
        <p:nvGrpSpPr>
          <p:cNvPr id="111" name="Group 111"/>
          <p:cNvGrpSpPr/>
          <p:nvPr/>
        </p:nvGrpSpPr>
        <p:grpSpPr>
          <a:xfrm>
            <a:off x="9195722" y="7884762"/>
            <a:ext cx="3380632" cy="796124"/>
            <a:chOff x="0" y="0"/>
            <a:chExt cx="4507509" cy="1061499"/>
          </a:xfrm>
        </p:grpSpPr>
        <p:grpSp>
          <p:nvGrpSpPr>
            <p:cNvPr id="112" name="Group 112"/>
            <p:cNvGrpSpPr/>
            <p:nvPr/>
          </p:nvGrpSpPr>
          <p:grpSpPr>
            <a:xfrm>
              <a:off x="0" y="0"/>
              <a:ext cx="4507509" cy="1061499"/>
              <a:chOff x="0" y="0"/>
              <a:chExt cx="9482295" cy="1853333"/>
            </a:xfrm>
          </p:grpSpPr>
          <p:sp>
            <p:nvSpPr>
              <p:cNvPr id="113" name="Freeform 113"/>
              <p:cNvSpPr/>
              <p:nvPr/>
            </p:nvSpPr>
            <p:spPr>
              <a:xfrm flipH="1">
                <a:off x="0" y="0"/>
                <a:ext cx="9482296" cy="1853333"/>
              </a:xfrm>
              <a:custGeom>
                <a:avLst/>
                <a:gdLst/>
                <a:ahLst/>
                <a:cxnLst/>
                <a:rect l="l" t="t" r="r" b="b"/>
                <a:pathLst>
                  <a:path w="9482296" h="1853333">
                    <a:moveTo>
                      <a:pt x="0" y="926666"/>
                    </a:moveTo>
                    <a:cubicBezTo>
                      <a:pt x="0" y="1424835"/>
                      <a:pt x="428372" y="1853333"/>
                      <a:pt x="956945" y="1853333"/>
                    </a:cubicBezTo>
                    <a:lnTo>
                      <a:pt x="8525351" y="1853333"/>
                    </a:lnTo>
                    <a:cubicBezTo>
                      <a:pt x="9053925" y="1853333"/>
                      <a:pt x="9482296" y="1424835"/>
                      <a:pt x="9482296" y="926666"/>
                    </a:cubicBezTo>
                    <a:cubicBezTo>
                      <a:pt x="9482296" y="428371"/>
                      <a:pt x="9053925" y="0"/>
                      <a:pt x="8525351"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14" name="TextBox 114"/>
            <p:cNvSpPr txBox="1"/>
            <p:nvPr/>
          </p:nvSpPr>
          <p:spPr>
            <a:xfrm>
              <a:off x="340505" y="247948"/>
              <a:ext cx="3826499" cy="546523"/>
            </a:xfrm>
            <a:prstGeom prst="rect">
              <a:avLst/>
            </a:prstGeom>
          </p:spPr>
          <p:txBody>
            <a:bodyPr lIns="0" tIns="0" rIns="0" bIns="0" rtlCol="0" anchor="t">
              <a:spAutoFit/>
            </a:bodyPr>
            <a:lstStyle/>
            <a:p>
              <a:pPr algn="ctr" rtl="1">
                <a:lnSpc>
                  <a:spcPts val="3380"/>
                </a:lnSpc>
              </a:pPr>
              <a:r>
                <a:rPr lang="ar-EG" sz="2600" b="1">
                  <a:solidFill>
                    <a:srgbClr val="000000"/>
                  </a:solidFill>
                  <a:latin typeface="Montserrat Bold"/>
                  <a:ea typeface="Montserrat Bold"/>
                  <a:cs typeface="Montserrat Bold"/>
                  <a:sym typeface="Montserrat Bold"/>
                  <a:rtl/>
                </a:rPr>
                <a:t>الاربعاء </a:t>
              </a:r>
              <a:r>
                <a:rPr lang="en-US" sz="2600" b="1">
                  <a:solidFill>
                    <a:srgbClr val="000000"/>
                  </a:solidFill>
                  <a:latin typeface="Montserrat Bold"/>
                  <a:ea typeface="Montserrat Bold"/>
                  <a:cs typeface="Montserrat Bold"/>
                  <a:sym typeface="Montserrat Bold"/>
                </a:rPr>
                <a:t>13</a:t>
              </a:r>
              <a:r>
                <a:rPr lang="ar-EG" sz="2600" b="1">
                  <a:solidFill>
                    <a:srgbClr val="000000"/>
                  </a:solidFill>
                  <a:latin typeface="Montserrat Bold"/>
                  <a:ea typeface="Montserrat Bold"/>
                  <a:cs typeface="Montserrat Bold"/>
                  <a:sym typeface="Montserrat Bold"/>
                  <a:rtl/>
                </a:rPr>
                <a:t>-</a:t>
              </a:r>
              <a:r>
                <a:rPr lang="en-US" sz="2600" b="1">
                  <a:solidFill>
                    <a:srgbClr val="000000"/>
                  </a:solidFill>
                  <a:latin typeface="Montserrat Bold"/>
                  <a:ea typeface="Montserrat Bold"/>
                  <a:cs typeface="Montserrat Bold"/>
                  <a:sym typeface="Montserrat Bold"/>
                </a:rPr>
                <a:t>8</a:t>
              </a:r>
              <a:r>
                <a:rPr lang="ar-EG" sz="2600" b="1">
                  <a:solidFill>
                    <a:srgbClr val="000000"/>
                  </a:solidFill>
                  <a:latin typeface="Montserrat Bold"/>
                  <a:ea typeface="Montserrat Bold"/>
                  <a:cs typeface="Montserrat Bold"/>
                  <a:sym typeface="Montserrat Bold"/>
                  <a:rtl/>
                </a:rPr>
                <a:t>-</a:t>
              </a:r>
              <a:r>
                <a:rPr lang="en-US" sz="2600" b="1">
                  <a:solidFill>
                    <a:srgbClr val="000000"/>
                  </a:solidFill>
                  <a:latin typeface="Montserrat Bold"/>
                  <a:ea typeface="Montserrat Bold"/>
                  <a:cs typeface="Montserrat Bold"/>
                  <a:sym typeface="Montserrat Bold"/>
                </a:rPr>
                <a:t>2025</a:t>
              </a:r>
            </a:p>
          </p:txBody>
        </p:sp>
      </p:grpSp>
      <p:grpSp>
        <p:nvGrpSpPr>
          <p:cNvPr id="115" name="Group 115"/>
          <p:cNvGrpSpPr/>
          <p:nvPr/>
        </p:nvGrpSpPr>
        <p:grpSpPr>
          <a:xfrm>
            <a:off x="9150922" y="8744613"/>
            <a:ext cx="3349677" cy="778418"/>
            <a:chOff x="0" y="0"/>
            <a:chExt cx="4466236" cy="1037891"/>
          </a:xfrm>
        </p:grpSpPr>
        <p:grpSp>
          <p:nvGrpSpPr>
            <p:cNvPr id="116" name="Group 116"/>
            <p:cNvGrpSpPr/>
            <p:nvPr/>
          </p:nvGrpSpPr>
          <p:grpSpPr>
            <a:xfrm>
              <a:off x="0" y="0"/>
              <a:ext cx="4466236" cy="1037891"/>
              <a:chOff x="0" y="0"/>
              <a:chExt cx="9395471" cy="1812115"/>
            </a:xfrm>
          </p:grpSpPr>
          <p:sp>
            <p:nvSpPr>
              <p:cNvPr id="117" name="Freeform 117"/>
              <p:cNvSpPr/>
              <p:nvPr/>
            </p:nvSpPr>
            <p:spPr>
              <a:xfrm flipH="1">
                <a:off x="0" y="0"/>
                <a:ext cx="9395471" cy="1812115"/>
              </a:xfrm>
              <a:custGeom>
                <a:avLst/>
                <a:gdLst/>
                <a:ahLst/>
                <a:cxnLst/>
                <a:rect l="l" t="t" r="r" b="b"/>
                <a:pathLst>
                  <a:path w="9395471" h="1812115">
                    <a:moveTo>
                      <a:pt x="0" y="906058"/>
                    </a:moveTo>
                    <a:cubicBezTo>
                      <a:pt x="0" y="1383617"/>
                      <a:pt x="428372" y="1812115"/>
                      <a:pt x="956945" y="1812115"/>
                    </a:cubicBezTo>
                    <a:lnTo>
                      <a:pt x="8438526" y="1812115"/>
                    </a:lnTo>
                    <a:cubicBezTo>
                      <a:pt x="8967100" y="1812115"/>
                      <a:pt x="9395471" y="1383617"/>
                      <a:pt x="9395471" y="906058"/>
                    </a:cubicBezTo>
                    <a:cubicBezTo>
                      <a:pt x="9395471" y="428371"/>
                      <a:pt x="8967100" y="0"/>
                      <a:pt x="8438526" y="0"/>
                    </a:cubicBezTo>
                    <a:lnTo>
                      <a:pt x="956945" y="0"/>
                    </a:lnTo>
                    <a:cubicBezTo>
                      <a:pt x="428498" y="0"/>
                      <a:pt x="0" y="428371"/>
                      <a:pt x="0" y="906058"/>
                    </a:cubicBezTo>
                    <a:close/>
                  </a:path>
                </a:pathLst>
              </a:custGeom>
              <a:solidFill>
                <a:srgbClr val="FFFFFF"/>
              </a:solidFill>
            </p:spPr>
            <p:txBody>
              <a:bodyPr/>
              <a:lstStyle/>
              <a:p>
                <a:endParaRPr lang="en-US"/>
              </a:p>
            </p:txBody>
          </p:sp>
        </p:grpSp>
        <p:sp>
          <p:nvSpPr>
            <p:cNvPr id="118" name="TextBox 118"/>
            <p:cNvSpPr txBox="1"/>
            <p:nvPr/>
          </p:nvSpPr>
          <p:spPr>
            <a:xfrm>
              <a:off x="337387" y="247948"/>
              <a:ext cx="3791461" cy="522916"/>
            </a:xfrm>
            <a:prstGeom prst="rect">
              <a:avLst/>
            </a:prstGeom>
          </p:spPr>
          <p:txBody>
            <a:bodyPr lIns="0" tIns="0" rIns="0" bIns="0" rtlCol="0" anchor="t">
              <a:spAutoFit/>
            </a:bodyPr>
            <a:lstStyle/>
            <a:p>
              <a:pPr algn="ctr">
                <a:lnSpc>
                  <a:spcPts val="3250"/>
                </a:lnSpc>
              </a:pPr>
              <a:r>
                <a:rPr lang="ar-EG" sz="2500" b="1">
                  <a:solidFill>
                    <a:srgbClr val="000000"/>
                  </a:solidFill>
                  <a:latin typeface="Montserrat Bold"/>
                  <a:ea typeface="Montserrat Bold"/>
                  <a:cs typeface="Montserrat Bold"/>
                  <a:sym typeface="Montserrat Bold"/>
                  <a:rtl/>
                </a:rPr>
                <a:t>الخميس </a:t>
              </a:r>
              <a:r>
                <a:rPr lang="en-US" sz="2500" b="1">
                  <a:solidFill>
                    <a:srgbClr val="000000"/>
                  </a:solidFill>
                  <a:latin typeface="Montserrat Bold"/>
                  <a:ea typeface="Montserrat Bold"/>
                  <a:cs typeface="Montserrat Bold"/>
                  <a:sym typeface="Montserrat Bold"/>
                </a:rPr>
                <a:t>14</a:t>
              </a:r>
              <a:r>
                <a:rPr lang="ar-EG" sz="2500" b="1">
                  <a:solidFill>
                    <a:srgbClr val="000000"/>
                  </a:solidFill>
                  <a:latin typeface="Montserrat Bold"/>
                  <a:ea typeface="Montserrat Bold"/>
                  <a:cs typeface="Montserrat Bold"/>
                  <a:sym typeface="Montserrat Bold"/>
                  <a:rtl/>
                </a:rPr>
                <a:t>-</a:t>
              </a:r>
              <a:r>
                <a:rPr lang="en-US" sz="2500" b="1">
                  <a:solidFill>
                    <a:srgbClr val="000000"/>
                  </a:solidFill>
                  <a:latin typeface="Montserrat Bold"/>
                  <a:ea typeface="Montserrat Bold"/>
                  <a:cs typeface="Montserrat Bold"/>
                  <a:sym typeface="Montserrat Bold"/>
                </a:rPr>
                <a:t>8</a:t>
              </a:r>
              <a:r>
                <a:rPr lang="ar-EG" sz="2500" b="1">
                  <a:solidFill>
                    <a:srgbClr val="000000"/>
                  </a:solidFill>
                  <a:latin typeface="Montserrat Bold"/>
                  <a:ea typeface="Montserrat Bold"/>
                  <a:cs typeface="Montserrat Bold"/>
                  <a:sym typeface="Montserrat Bold"/>
                  <a:rtl/>
                </a:rPr>
                <a:t>-</a:t>
              </a:r>
              <a:r>
                <a:rPr lang="en-US" sz="2500" b="1">
                  <a:solidFill>
                    <a:srgbClr val="000000"/>
                  </a:solidFill>
                  <a:latin typeface="Montserrat Bold"/>
                  <a:ea typeface="Montserrat Bold"/>
                  <a:cs typeface="Montserrat Bold"/>
                  <a:sym typeface="Montserrat Bold"/>
                </a:rPr>
                <a:t>2025</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10010139" y="577992"/>
            <a:ext cx="7931613" cy="773574"/>
            <a:chOff x="0" y="0"/>
            <a:chExt cx="3963910" cy="386602"/>
          </a:xfrm>
        </p:grpSpPr>
        <p:sp>
          <p:nvSpPr>
            <p:cNvPr id="4" name="Freeform 4"/>
            <p:cNvSpPr/>
            <p:nvPr/>
          </p:nvSpPr>
          <p:spPr>
            <a:xfrm flipH="1">
              <a:off x="-5150" y="-4759"/>
              <a:ext cx="3974190" cy="391476"/>
            </a:xfrm>
            <a:custGeom>
              <a:avLst/>
              <a:gdLst/>
              <a:ahLst/>
              <a:cxnLst/>
              <a:rect l="l" t="t" r="r" b="b"/>
              <a:pathLst>
                <a:path w="3974190" h="391476">
                  <a:moveTo>
                    <a:pt x="3967840" y="391361"/>
                  </a:moveTo>
                  <a:cubicBezTo>
                    <a:pt x="3974190" y="391477"/>
                    <a:pt x="3953753" y="341135"/>
                    <a:pt x="3951608" y="336305"/>
                  </a:cubicBezTo>
                  <a:cubicBezTo>
                    <a:pt x="3933386" y="295284"/>
                    <a:pt x="3911521" y="255714"/>
                    <a:pt x="3889089" y="216858"/>
                  </a:cubicBezTo>
                  <a:cubicBezTo>
                    <a:pt x="3866767" y="178197"/>
                    <a:pt x="3843239" y="139128"/>
                    <a:pt x="3816905" y="102991"/>
                  </a:cubicBezTo>
                  <a:cubicBezTo>
                    <a:pt x="3813181" y="97882"/>
                    <a:pt x="3790717" y="61647"/>
                    <a:pt x="3777340" y="61405"/>
                  </a:cubicBezTo>
                  <a:cubicBezTo>
                    <a:pt x="3452957" y="55531"/>
                    <a:pt x="3128720" y="44469"/>
                    <a:pt x="2804486" y="33260"/>
                  </a:cubicBezTo>
                  <a:cubicBezTo>
                    <a:pt x="2298580" y="15770"/>
                    <a:pt x="1851972"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55630" y="331143"/>
                    <a:pt x="2259197" y="340936"/>
                  </a:cubicBezTo>
                  <a:cubicBezTo>
                    <a:pt x="2828866" y="353765"/>
                    <a:pt x="3398103" y="381045"/>
                    <a:pt x="3967840" y="391361"/>
                  </a:cubicBezTo>
                  <a:close/>
                </a:path>
              </a:pathLst>
            </a:custGeom>
            <a:solidFill>
              <a:srgbClr val="2C5984"/>
            </a:solidFill>
          </p:spPr>
          <p:txBody>
            <a:bodyPr/>
            <a:lstStyle/>
            <a:p>
              <a:endParaRPr lang="en-US"/>
            </a:p>
          </p:txBody>
        </p:sp>
      </p:grpSp>
      <p:sp>
        <p:nvSpPr>
          <p:cNvPr id="5" name="TextBox 5"/>
          <p:cNvSpPr txBox="1"/>
          <p:nvPr/>
        </p:nvSpPr>
        <p:spPr>
          <a:xfrm>
            <a:off x="8524444" y="49850"/>
            <a:ext cx="9284419" cy="1108711"/>
          </a:xfrm>
          <a:prstGeom prst="rect">
            <a:avLst/>
          </a:prstGeom>
        </p:spPr>
        <p:txBody>
          <a:bodyPr lIns="0" tIns="0" rIns="0" bIns="0" rtlCol="0" anchor="t">
            <a:spAutoFit/>
          </a:bodyPr>
          <a:lstStyle/>
          <a:p>
            <a:pPr marL="0" lvl="0" indent="0" algn="r" rtl="1">
              <a:lnSpc>
                <a:spcPts val="8580"/>
              </a:lnSpc>
              <a:spcBef>
                <a:spcPct val="0"/>
              </a:spcBef>
            </a:pPr>
            <a:r>
              <a:rPr lang="ar-EG" sz="7800" b="1">
                <a:solidFill>
                  <a:srgbClr val="FFFFFF"/>
                </a:solidFill>
                <a:latin typeface="Montserrat Bold"/>
                <a:ea typeface="Montserrat Bold"/>
                <a:cs typeface="Montserrat Bold"/>
                <a:sym typeface="Montserrat Bold"/>
                <a:rtl/>
              </a:rPr>
              <a:t>الجوائز </a:t>
            </a:r>
          </a:p>
        </p:txBody>
      </p:sp>
      <p:sp>
        <p:nvSpPr>
          <p:cNvPr id="6" name="TextBox 6"/>
          <p:cNvSpPr txBox="1"/>
          <p:nvPr/>
        </p:nvSpPr>
        <p:spPr>
          <a:xfrm>
            <a:off x="8300288" y="1754368"/>
            <a:ext cx="9607185" cy="7161882"/>
          </a:xfrm>
          <a:prstGeom prst="rect">
            <a:avLst/>
          </a:prstGeom>
        </p:spPr>
        <p:txBody>
          <a:bodyPr lIns="0" tIns="0" rIns="0" bIns="0" rtlCol="0" anchor="t">
            <a:spAutoFit/>
          </a:bodyPr>
          <a:lstStyle/>
          <a:p>
            <a:pPr algn="just" rtl="1">
              <a:lnSpc>
                <a:spcPts val="2855"/>
              </a:lnSpc>
            </a:pPr>
            <a:endParaRPr/>
          </a:p>
          <a:p>
            <a:pPr algn="just" rtl="1">
              <a:lnSpc>
                <a:spcPts val="2855"/>
              </a:lnSpc>
            </a:pPr>
            <a:r>
              <a:rPr lang="ar-EG" sz="2379" b="1">
                <a:solidFill>
                  <a:srgbClr val="FFFFFF"/>
                </a:solidFill>
                <a:latin typeface="Montserrat Bold"/>
                <a:ea typeface="Montserrat Bold"/>
                <a:cs typeface="Montserrat Bold"/>
                <a:sym typeface="Montserrat Bold"/>
                <a:rtl/>
              </a:rPr>
              <a:t>المركز الاول : كأس + ميداليات ذهبية  </a:t>
            </a:r>
          </a:p>
          <a:p>
            <a:pPr algn="just" rtl="1">
              <a:lnSpc>
                <a:spcPts val="2855"/>
              </a:lnSpc>
            </a:pPr>
            <a:r>
              <a:rPr lang="ar-EG" sz="2379" b="1">
                <a:solidFill>
                  <a:srgbClr val="FFFFFF"/>
                </a:solidFill>
                <a:latin typeface="Montserrat Bold"/>
                <a:ea typeface="Montserrat Bold"/>
                <a:cs typeface="Montserrat Bold"/>
                <a:sym typeface="Montserrat Bold"/>
                <a:rtl/>
              </a:rPr>
              <a:t>المركز الثاني : كأس + ميدالية فضية  </a:t>
            </a:r>
          </a:p>
          <a:p>
            <a:pPr algn="just" rtl="1">
              <a:lnSpc>
                <a:spcPts val="2855"/>
              </a:lnSpc>
            </a:pPr>
            <a:r>
              <a:rPr lang="ar-EG" sz="2379" b="1">
                <a:solidFill>
                  <a:srgbClr val="FFFFFF"/>
                </a:solidFill>
                <a:latin typeface="Montserrat Bold"/>
                <a:ea typeface="Montserrat Bold"/>
                <a:cs typeface="Montserrat Bold"/>
                <a:sym typeface="Montserrat Bold"/>
                <a:rtl/>
              </a:rPr>
              <a:t>المركز الثالث : كأس + ميدالية برونزية</a:t>
            </a:r>
          </a:p>
          <a:p>
            <a:pPr algn="just" rtl="1">
              <a:lnSpc>
                <a:spcPts val="2855"/>
              </a:lnSpc>
            </a:pPr>
            <a:r>
              <a:rPr lang="ar-EG" sz="2379" b="1">
                <a:solidFill>
                  <a:srgbClr val="FFFFFF"/>
                </a:solidFill>
                <a:latin typeface="Montserrat Bold"/>
                <a:ea typeface="Montserrat Bold"/>
                <a:cs typeface="Montserrat Bold"/>
                <a:sym typeface="Montserrat Bold"/>
                <a:rtl/>
              </a:rPr>
              <a:t>الفريق المثالي : كأس </a:t>
            </a:r>
          </a:p>
          <a:p>
            <a:pPr algn="just" rtl="1">
              <a:lnSpc>
                <a:spcPts val="2855"/>
              </a:lnSpc>
            </a:pPr>
            <a:r>
              <a:rPr lang="ar-EG" sz="2379" b="1">
                <a:solidFill>
                  <a:srgbClr val="FFFFFF"/>
                </a:solidFill>
                <a:latin typeface="Montserrat Bold"/>
                <a:ea typeface="Montserrat Bold"/>
                <a:cs typeface="Montserrat Bold"/>
                <a:sym typeface="Montserrat Bold"/>
                <a:rtl/>
              </a:rPr>
              <a:t>أفضل حارس : كأس</a:t>
            </a:r>
          </a:p>
          <a:p>
            <a:pPr algn="just" rtl="1">
              <a:lnSpc>
                <a:spcPts val="2855"/>
              </a:lnSpc>
            </a:pPr>
            <a:r>
              <a:rPr lang="ar-EG" sz="2379" b="1">
                <a:solidFill>
                  <a:srgbClr val="FFFFFF"/>
                </a:solidFill>
                <a:latin typeface="Montserrat Bold"/>
                <a:ea typeface="Montserrat Bold"/>
                <a:cs typeface="Montserrat Bold"/>
                <a:sym typeface="Montserrat Bold"/>
                <a:rtl/>
              </a:rPr>
              <a:t>أفضل هداف :كأس</a:t>
            </a:r>
          </a:p>
          <a:p>
            <a:pPr algn="just" rtl="1">
              <a:lnSpc>
                <a:spcPts val="2855"/>
              </a:lnSpc>
            </a:pPr>
            <a:r>
              <a:rPr lang="ar-EG" sz="2379" b="1">
                <a:solidFill>
                  <a:srgbClr val="FFFFFF"/>
                </a:solidFill>
                <a:latin typeface="Montserrat Bold"/>
                <a:ea typeface="Montserrat Bold"/>
                <a:cs typeface="Montserrat Bold"/>
                <a:sym typeface="Montserrat Bold"/>
                <a:rtl/>
              </a:rPr>
              <a:t>أفضل مدرب : كأس</a:t>
            </a:r>
          </a:p>
          <a:p>
            <a:pPr algn="just" rtl="1">
              <a:lnSpc>
                <a:spcPts val="2855"/>
              </a:lnSpc>
            </a:pPr>
            <a:r>
              <a:rPr lang="ar-EG" sz="2379" b="1">
                <a:solidFill>
                  <a:srgbClr val="FFFFFF"/>
                </a:solidFill>
                <a:latin typeface="Montserrat Bold"/>
                <a:ea typeface="Montserrat Bold"/>
                <a:cs typeface="Montserrat Bold"/>
                <a:sym typeface="Montserrat Bold"/>
                <a:rtl/>
              </a:rPr>
              <a:t>أ فضل إداري : كأس </a:t>
            </a:r>
          </a:p>
          <a:p>
            <a:pPr algn="just" rtl="1">
              <a:lnSpc>
                <a:spcPts val="2569"/>
              </a:lnSpc>
            </a:pPr>
            <a:r>
              <a:rPr lang="ar-EG" sz="2379" b="1">
                <a:solidFill>
                  <a:srgbClr val="FFFFFF"/>
                </a:solidFill>
                <a:latin typeface="Montserrat Bold"/>
                <a:ea typeface="Montserrat Bold"/>
                <a:cs typeface="Montserrat Bold"/>
                <a:sym typeface="Montserrat Bold"/>
                <a:rtl/>
              </a:rPr>
              <a:t>أفضل لاعب من اختيار الجمهور ( مسابقة )</a:t>
            </a:r>
          </a:p>
          <a:p>
            <a:pPr algn="just" rtl="1">
              <a:lnSpc>
                <a:spcPts val="2569"/>
              </a:lnSpc>
            </a:pPr>
            <a:endParaRPr lang="ar-EG" sz="2379" b="1">
              <a:solidFill>
                <a:srgbClr val="FFFFFF"/>
              </a:solidFill>
              <a:latin typeface="Montserrat Bold"/>
              <a:ea typeface="Montserrat Bold"/>
              <a:cs typeface="Montserrat Bold"/>
              <a:sym typeface="Montserrat Bold"/>
              <a:rtl/>
            </a:endParaRPr>
          </a:p>
          <a:p>
            <a:pPr algn="just" rtl="1">
              <a:lnSpc>
                <a:spcPts val="2569"/>
              </a:lnSpc>
            </a:pPr>
            <a:r>
              <a:rPr lang="ar-EG" sz="2379" b="1">
                <a:solidFill>
                  <a:srgbClr val="FFFFFF"/>
                </a:solidFill>
                <a:latin typeface="Montserrat Bold"/>
                <a:ea typeface="Montserrat Bold"/>
                <a:cs typeface="Montserrat Bold"/>
                <a:sym typeface="Montserrat Bold"/>
                <a:rtl/>
              </a:rPr>
              <a:t>ميدالية مشاركة لجميع الفرق</a:t>
            </a:r>
          </a:p>
          <a:p>
            <a:pPr algn="just" rtl="1">
              <a:lnSpc>
                <a:spcPts val="2569"/>
              </a:lnSpc>
            </a:pPr>
            <a:endParaRPr lang="ar-EG" sz="2379" b="1">
              <a:solidFill>
                <a:srgbClr val="FFFFFF"/>
              </a:solidFill>
              <a:latin typeface="Montserrat Bold"/>
              <a:ea typeface="Montserrat Bold"/>
              <a:cs typeface="Montserrat Bold"/>
              <a:sym typeface="Montserrat Bold"/>
              <a:rtl/>
            </a:endParaRPr>
          </a:p>
          <a:p>
            <a:pPr algn="just" rtl="1">
              <a:lnSpc>
                <a:spcPts val="2569"/>
              </a:lnSpc>
            </a:pPr>
            <a:r>
              <a:rPr lang="ar-EG" sz="2379" b="1">
                <a:solidFill>
                  <a:srgbClr val="FFFFFF"/>
                </a:solidFill>
                <a:latin typeface="Montserrat Bold"/>
                <a:ea typeface="Montserrat Bold"/>
                <a:cs typeface="Montserrat Bold"/>
                <a:sym typeface="Montserrat Bold"/>
                <a:rtl/>
              </a:rPr>
              <a:t>جائزة لأفضل لاعب في كل مباراة</a:t>
            </a:r>
          </a:p>
          <a:p>
            <a:pPr algn="just" rtl="1">
              <a:lnSpc>
                <a:spcPts val="2569"/>
              </a:lnSpc>
            </a:pPr>
            <a:endParaRPr lang="ar-EG" sz="2379" b="1">
              <a:solidFill>
                <a:srgbClr val="FFFFFF"/>
              </a:solidFill>
              <a:latin typeface="Montserrat Bold"/>
              <a:ea typeface="Montserrat Bold"/>
              <a:cs typeface="Montserrat Bold"/>
              <a:sym typeface="Montserrat Bold"/>
              <a:rtl/>
            </a:endParaRPr>
          </a:p>
          <a:p>
            <a:pPr algn="just" rtl="1">
              <a:lnSpc>
                <a:spcPts val="2569"/>
              </a:lnSpc>
            </a:pPr>
            <a:r>
              <a:rPr lang="ar-EG" sz="2379" b="1">
                <a:solidFill>
                  <a:srgbClr val="FFFFFF"/>
                </a:solidFill>
                <a:latin typeface="Montserrat Bold"/>
                <a:ea typeface="Montserrat Bold"/>
                <a:cs typeface="Montserrat Bold"/>
                <a:sym typeface="Montserrat Bold"/>
                <a:rtl/>
              </a:rPr>
              <a:t>شهادة مشاركة لجميع اللاعبين</a:t>
            </a:r>
          </a:p>
          <a:p>
            <a:pPr algn="just" rtl="1">
              <a:lnSpc>
                <a:spcPts val="2569"/>
              </a:lnSpc>
            </a:pPr>
            <a:endParaRPr lang="ar-EG" sz="2379" b="1">
              <a:solidFill>
                <a:srgbClr val="FFFFFF"/>
              </a:solidFill>
              <a:latin typeface="Montserrat Bold"/>
              <a:ea typeface="Montserrat Bold"/>
              <a:cs typeface="Montserrat Bold"/>
              <a:sym typeface="Montserrat Bold"/>
              <a:rtl/>
            </a:endParaRPr>
          </a:p>
          <a:p>
            <a:pPr algn="just" rtl="1">
              <a:lnSpc>
                <a:spcPts val="2569"/>
              </a:lnSpc>
            </a:pPr>
            <a:r>
              <a:rPr lang="ar-EG" sz="2379" b="1">
                <a:solidFill>
                  <a:srgbClr val="FFFFFF"/>
                </a:solidFill>
                <a:latin typeface="Montserrat Bold"/>
                <a:ea typeface="Montserrat Bold"/>
                <a:cs typeface="Montserrat Bold"/>
                <a:sym typeface="Montserrat Bold"/>
                <a:rtl/>
              </a:rPr>
              <a:t>جوائز لبطولة الالعاب الالكترونية ( بلاي ستيشن ) </a:t>
            </a:r>
          </a:p>
          <a:p>
            <a:pPr algn="just" rtl="1">
              <a:lnSpc>
                <a:spcPts val="2569"/>
              </a:lnSpc>
            </a:pPr>
            <a:endParaRPr lang="ar-EG" sz="2379" b="1">
              <a:solidFill>
                <a:srgbClr val="FFFFFF"/>
              </a:solidFill>
              <a:latin typeface="Montserrat Bold"/>
              <a:ea typeface="Montserrat Bold"/>
              <a:cs typeface="Montserrat Bold"/>
              <a:sym typeface="Montserrat Bold"/>
              <a:rtl/>
            </a:endParaRPr>
          </a:p>
          <a:p>
            <a:pPr algn="just" rtl="1">
              <a:lnSpc>
                <a:spcPts val="2569"/>
              </a:lnSpc>
            </a:pPr>
            <a:r>
              <a:rPr lang="ar-EG" sz="2379" b="1">
                <a:solidFill>
                  <a:srgbClr val="FFFFFF"/>
                </a:solidFill>
                <a:latin typeface="Montserrat Bold"/>
                <a:ea typeface="Montserrat Bold"/>
                <a:cs typeface="Montserrat Bold"/>
                <a:sym typeface="Montserrat Bold"/>
                <a:rtl/>
              </a:rPr>
              <a:t>جوائز لبطولة المهارات</a:t>
            </a:r>
          </a:p>
          <a:p>
            <a:pPr algn="just" rtl="1">
              <a:lnSpc>
                <a:spcPts val="2569"/>
              </a:lnSpc>
            </a:pPr>
            <a:endParaRPr lang="ar-EG" sz="2379" b="1">
              <a:solidFill>
                <a:srgbClr val="FFFFFF"/>
              </a:solidFill>
              <a:latin typeface="Montserrat Bold"/>
              <a:ea typeface="Montserrat Bold"/>
              <a:cs typeface="Montserrat Bold"/>
              <a:sym typeface="Montserrat Bold"/>
              <a:rtl/>
            </a:endParaRPr>
          </a:p>
        </p:txBody>
      </p:sp>
      <p:sp>
        <p:nvSpPr>
          <p:cNvPr id="7" name="Freeform 7"/>
          <p:cNvSpPr/>
          <p:nvPr/>
        </p:nvSpPr>
        <p:spPr>
          <a:xfrm>
            <a:off x="-769691" y="-285418"/>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3">
              <a:alphaModFix amt="44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rot="4599041">
            <a:off x="16021569" y="8004419"/>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5">
              <a:alphaModFix amt="53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6916398" y="9319053"/>
            <a:ext cx="6187483" cy="1878745"/>
          </a:xfrm>
          <a:custGeom>
            <a:avLst/>
            <a:gdLst/>
            <a:ahLst/>
            <a:cxnLst/>
            <a:rect l="l" t="t" r="r" b="b"/>
            <a:pathLst>
              <a:path w="6187483" h="1878745">
                <a:moveTo>
                  <a:pt x="0" y="0"/>
                </a:moveTo>
                <a:lnTo>
                  <a:pt x="6187483" y="0"/>
                </a:lnTo>
                <a:lnTo>
                  <a:pt x="6187483" y="1878744"/>
                </a:lnTo>
                <a:lnTo>
                  <a:pt x="0" y="1878744"/>
                </a:lnTo>
                <a:lnTo>
                  <a:pt x="0" y="0"/>
                </a:lnTo>
                <a:close/>
              </a:path>
            </a:pathLst>
          </a:custGeom>
          <a:blipFill>
            <a:blip r:embed="rId7">
              <a:alphaModFix amt="36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rot="620786">
            <a:off x="6812557" y="2355645"/>
            <a:ext cx="7621504" cy="7621504"/>
          </a:xfrm>
          <a:custGeom>
            <a:avLst/>
            <a:gdLst/>
            <a:ahLst/>
            <a:cxnLst/>
            <a:rect l="l" t="t" r="r" b="b"/>
            <a:pathLst>
              <a:path w="7621504" h="7621504">
                <a:moveTo>
                  <a:pt x="0" y="0"/>
                </a:moveTo>
                <a:lnTo>
                  <a:pt x="7621504" y="0"/>
                </a:lnTo>
                <a:lnTo>
                  <a:pt x="7621504" y="7621504"/>
                </a:lnTo>
                <a:lnTo>
                  <a:pt x="0" y="7621504"/>
                </a:lnTo>
                <a:lnTo>
                  <a:pt x="0" y="0"/>
                </a:lnTo>
                <a:close/>
              </a:path>
            </a:pathLst>
          </a:custGeom>
          <a:blipFill>
            <a:blip r:embed="rId9"/>
            <a:stretch>
              <a:fillRect/>
            </a:stretch>
          </a:blipFill>
        </p:spPr>
        <p:txBody>
          <a:bodyPr/>
          <a:lstStyle/>
          <a:p>
            <a:endParaRPr lang="en-US"/>
          </a:p>
        </p:txBody>
      </p:sp>
      <p:sp>
        <p:nvSpPr>
          <p:cNvPr id="11" name="AutoShape 11"/>
          <p:cNvSpPr/>
          <p:nvPr/>
        </p:nvSpPr>
        <p:spPr>
          <a:xfrm>
            <a:off x="8901012" y="-146813"/>
            <a:ext cx="1328436" cy="931350"/>
          </a:xfrm>
          <a:prstGeom prst="rect">
            <a:avLst/>
          </a:prstGeom>
          <a:solidFill>
            <a:srgbClr val="09426B"/>
          </a:solidFill>
        </p:spPr>
        <p:txBody>
          <a:bodyPr/>
          <a:lstStyle/>
          <a:p>
            <a:endParaRPr lang="en-US"/>
          </a:p>
        </p:txBody>
      </p:sp>
      <p:sp>
        <p:nvSpPr>
          <p:cNvPr id="12" name="TextBox 12"/>
          <p:cNvSpPr txBox="1"/>
          <p:nvPr/>
        </p:nvSpPr>
        <p:spPr>
          <a:xfrm>
            <a:off x="8300288" y="-22451"/>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0" action="ppaction://hlinksldjump"/>
                <a:rtl/>
              </a:rPr>
              <a:t>عودة</a:t>
            </a:r>
          </a:p>
        </p:txBody>
      </p:sp>
      <p:sp>
        <p:nvSpPr>
          <p:cNvPr id="13" name="TextBox 13"/>
          <p:cNvSpPr txBox="1"/>
          <p:nvPr/>
        </p:nvSpPr>
        <p:spPr>
          <a:xfrm>
            <a:off x="5587238" y="696173"/>
            <a:ext cx="9284419" cy="470538"/>
          </a:xfrm>
          <a:prstGeom prst="rect">
            <a:avLst/>
          </a:prstGeom>
        </p:spPr>
        <p:txBody>
          <a:bodyPr lIns="0" tIns="0" rIns="0" bIns="0" rtlCol="0" anchor="t">
            <a:spAutoFit/>
          </a:bodyPr>
          <a:lstStyle/>
          <a:p>
            <a:pPr marL="0" lvl="0" indent="0" algn="r">
              <a:lnSpc>
                <a:spcPts val="3630"/>
              </a:lnSpc>
              <a:spcBef>
                <a:spcPct val="0"/>
              </a:spcBef>
            </a:pPr>
            <a:r>
              <a:rPr lang="en-US" sz="3300" b="1">
                <a:solidFill>
                  <a:srgbClr val="FFFFFF"/>
                </a:solidFill>
                <a:latin typeface="Montserrat Bold"/>
                <a:ea typeface="Montserrat Bold"/>
                <a:cs typeface="Montserrat Bold"/>
                <a:sym typeface="Montserrat Bold"/>
              </a:rPr>
              <a:t>( </a:t>
            </a:r>
            <a:r>
              <a:rPr lang="ar-EG" sz="3300" b="1">
                <a:solidFill>
                  <a:srgbClr val="FFFFFF"/>
                </a:solidFill>
                <a:latin typeface="Montserrat Bold"/>
                <a:ea typeface="Montserrat Bold"/>
                <a:cs typeface="Montserrat Bold"/>
                <a:sym typeface="Montserrat Bold"/>
                <a:rtl/>
              </a:rPr>
              <a:t>للفئات الثلاثة</a:t>
            </a:r>
            <a:r>
              <a:rPr lang="en-US" sz="3300" b="1">
                <a:solidFill>
                  <a:srgbClr val="FFFFFF"/>
                </a:solidFill>
                <a:latin typeface="Montserrat Bold"/>
                <a:ea typeface="Montserrat Bold"/>
                <a:cs typeface="Montserrat Bold"/>
                <a:sym typeface="Montserrat Bold"/>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769691" y="-363444"/>
            <a:ext cx="5029703" cy="1069955"/>
          </a:xfrm>
          <a:custGeom>
            <a:avLst/>
            <a:gdLst/>
            <a:ahLst/>
            <a:cxnLst/>
            <a:rect l="l" t="t" r="r" b="b"/>
            <a:pathLst>
              <a:path w="5029703" h="1069955">
                <a:moveTo>
                  <a:pt x="0" y="0"/>
                </a:moveTo>
                <a:lnTo>
                  <a:pt x="5029703" y="0"/>
                </a:lnTo>
                <a:lnTo>
                  <a:pt x="5029703" y="1069955"/>
                </a:lnTo>
                <a:lnTo>
                  <a:pt x="0" y="1069955"/>
                </a:lnTo>
                <a:lnTo>
                  <a:pt x="0" y="0"/>
                </a:lnTo>
                <a:close/>
              </a:path>
            </a:pathLst>
          </a:custGeom>
          <a:blipFill>
            <a:blip r:embed="rId2">
              <a:alphaModFix amt="44999"/>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5085232" y="1749479"/>
            <a:ext cx="1069797" cy="634680"/>
            <a:chOff x="0" y="0"/>
            <a:chExt cx="1426395" cy="846240"/>
          </a:xfrm>
        </p:grpSpPr>
        <p:grpSp>
          <p:nvGrpSpPr>
            <p:cNvPr id="4" name="Group 4"/>
            <p:cNvGrpSpPr/>
            <p:nvPr/>
          </p:nvGrpSpPr>
          <p:grpSpPr>
            <a:xfrm>
              <a:off x="0" y="0"/>
              <a:ext cx="1426395" cy="846240"/>
              <a:chOff x="0" y="0"/>
              <a:chExt cx="3763941" cy="1853333"/>
            </a:xfrm>
          </p:grpSpPr>
          <p:sp>
            <p:nvSpPr>
              <p:cNvPr id="5" name="Freeform 5"/>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5790CC"/>
              </a:solidFill>
            </p:spPr>
            <p:txBody>
              <a:bodyPr/>
              <a:lstStyle/>
              <a:p>
                <a:endParaRPr lang="en-US"/>
              </a:p>
            </p:txBody>
          </p:sp>
        </p:grpSp>
        <p:sp>
          <p:nvSpPr>
            <p:cNvPr id="6" name="TextBox 6"/>
            <p:cNvSpPr txBox="1"/>
            <p:nvPr/>
          </p:nvSpPr>
          <p:spPr>
            <a:xfrm>
              <a:off x="107752" y="203329"/>
              <a:ext cx="1210891" cy="430033"/>
            </a:xfrm>
            <a:prstGeom prst="rect">
              <a:avLst/>
            </a:prstGeom>
          </p:spPr>
          <p:txBody>
            <a:bodyPr lIns="0" tIns="0" rIns="0" bIns="0" rtlCol="0" anchor="t">
              <a:spAutoFit/>
            </a:bodyPr>
            <a:lstStyle/>
            <a:p>
              <a:pPr algn="ctr" rtl="1">
                <a:lnSpc>
                  <a:spcPts val="2694"/>
                </a:lnSpc>
              </a:pPr>
              <a:r>
                <a:rPr lang="ar-EG" sz="2072">
                  <a:solidFill>
                    <a:srgbClr val="000000"/>
                  </a:solidFill>
                  <a:latin typeface="Montserrat"/>
                  <a:ea typeface="Montserrat"/>
                  <a:cs typeface="Montserrat"/>
                  <a:sym typeface="Montserrat"/>
                  <a:rtl/>
                </a:rPr>
                <a:t>م</a:t>
              </a:r>
            </a:p>
          </p:txBody>
        </p:sp>
      </p:grpSp>
      <p:grpSp>
        <p:nvGrpSpPr>
          <p:cNvPr id="7" name="Group 7"/>
          <p:cNvGrpSpPr/>
          <p:nvPr/>
        </p:nvGrpSpPr>
        <p:grpSpPr>
          <a:xfrm>
            <a:off x="13047014" y="1749479"/>
            <a:ext cx="1963113" cy="634680"/>
            <a:chOff x="0" y="0"/>
            <a:chExt cx="2617484" cy="846240"/>
          </a:xfrm>
        </p:grpSpPr>
        <p:grpSp>
          <p:nvGrpSpPr>
            <p:cNvPr id="8" name="Group 8"/>
            <p:cNvGrpSpPr/>
            <p:nvPr/>
          </p:nvGrpSpPr>
          <p:grpSpPr>
            <a:xfrm>
              <a:off x="0" y="0"/>
              <a:ext cx="2617484" cy="846240"/>
              <a:chOff x="0" y="0"/>
              <a:chExt cx="6906959" cy="1853333"/>
            </a:xfrm>
          </p:grpSpPr>
          <p:sp>
            <p:nvSpPr>
              <p:cNvPr id="9" name="Freeform 9"/>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5790CC"/>
              </a:solidFill>
            </p:spPr>
            <p:txBody>
              <a:bodyPr/>
              <a:lstStyle/>
              <a:p>
                <a:endParaRPr lang="en-US"/>
              </a:p>
            </p:txBody>
          </p:sp>
        </p:grpSp>
        <p:sp>
          <p:nvSpPr>
            <p:cNvPr id="10" name="TextBox 10"/>
            <p:cNvSpPr txBox="1"/>
            <p:nvPr/>
          </p:nvSpPr>
          <p:spPr>
            <a:xfrm>
              <a:off x="197729" y="203329"/>
              <a:ext cx="2222025" cy="430033"/>
            </a:xfrm>
            <a:prstGeom prst="rect">
              <a:avLst/>
            </a:prstGeom>
          </p:spPr>
          <p:txBody>
            <a:bodyPr lIns="0" tIns="0" rIns="0" bIns="0" rtlCol="0" anchor="t">
              <a:spAutoFit/>
            </a:bodyPr>
            <a:lstStyle/>
            <a:p>
              <a:pPr algn="ctr" rtl="1">
                <a:lnSpc>
                  <a:spcPts val="2694"/>
                </a:lnSpc>
              </a:pPr>
              <a:r>
                <a:rPr lang="ar-EG" sz="2072">
                  <a:solidFill>
                    <a:srgbClr val="000000"/>
                  </a:solidFill>
                  <a:latin typeface="Montserrat"/>
                  <a:ea typeface="Montserrat"/>
                  <a:cs typeface="Montserrat"/>
                  <a:sym typeface="Montserrat"/>
                  <a:rtl/>
                </a:rPr>
                <a:t>النسخة</a:t>
              </a:r>
            </a:p>
          </p:txBody>
        </p:sp>
      </p:grpSp>
      <p:grpSp>
        <p:nvGrpSpPr>
          <p:cNvPr id="11" name="Group 11"/>
          <p:cNvGrpSpPr/>
          <p:nvPr/>
        </p:nvGrpSpPr>
        <p:grpSpPr>
          <a:xfrm>
            <a:off x="11007966" y="1749479"/>
            <a:ext cx="1963113" cy="634680"/>
            <a:chOff x="0" y="0"/>
            <a:chExt cx="2617484" cy="846240"/>
          </a:xfrm>
        </p:grpSpPr>
        <p:grpSp>
          <p:nvGrpSpPr>
            <p:cNvPr id="12" name="Group 12"/>
            <p:cNvGrpSpPr/>
            <p:nvPr/>
          </p:nvGrpSpPr>
          <p:grpSpPr>
            <a:xfrm>
              <a:off x="0" y="0"/>
              <a:ext cx="2617484" cy="846240"/>
              <a:chOff x="0" y="0"/>
              <a:chExt cx="6906959" cy="1853333"/>
            </a:xfrm>
          </p:grpSpPr>
          <p:sp>
            <p:nvSpPr>
              <p:cNvPr id="13" name="Freeform 13"/>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5790CC"/>
              </a:solidFill>
            </p:spPr>
            <p:txBody>
              <a:bodyPr/>
              <a:lstStyle/>
              <a:p>
                <a:endParaRPr lang="en-US"/>
              </a:p>
            </p:txBody>
          </p:sp>
        </p:grpSp>
        <p:sp>
          <p:nvSpPr>
            <p:cNvPr id="14" name="TextBox 14"/>
            <p:cNvSpPr txBox="1"/>
            <p:nvPr/>
          </p:nvSpPr>
          <p:spPr>
            <a:xfrm>
              <a:off x="197729" y="203329"/>
              <a:ext cx="2222025" cy="430033"/>
            </a:xfrm>
            <a:prstGeom prst="rect">
              <a:avLst/>
            </a:prstGeom>
          </p:spPr>
          <p:txBody>
            <a:bodyPr lIns="0" tIns="0" rIns="0" bIns="0" rtlCol="0" anchor="t">
              <a:spAutoFit/>
            </a:bodyPr>
            <a:lstStyle/>
            <a:p>
              <a:pPr algn="ctr" rtl="1">
                <a:lnSpc>
                  <a:spcPts val="2694"/>
                </a:lnSpc>
              </a:pPr>
              <a:r>
                <a:rPr lang="ar-EG" sz="2072">
                  <a:solidFill>
                    <a:srgbClr val="000000"/>
                  </a:solidFill>
                  <a:latin typeface="Montserrat"/>
                  <a:ea typeface="Montserrat"/>
                  <a:cs typeface="Montserrat"/>
                  <a:sym typeface="Montserrat"/>
                  <a:rtl/>
                </a:rPr>
                <a:t>السنة</a:t>
              </a:r>
            </a:p>
          </p:txBody>
        </p:sp>
      </p:grpSp>
      <p:grpSp>
        <p:nvGrpSpPr>
          <p:cNvPr id="15" name="Group 15"/>
          <p:cNvGrpSpPr/>
          <p:nvPr/>
        </p:nvGrpSpPr>
        <p:grpSpPr>
          <a:xfrm>
            <a:off x="8968919" y="1749479"/>
            <a:ext cx="1963113" cy="634680"/>
            <a:chOff x="0" y="0"/>
            <a:chExt cx="2617484" cy="846240"/>
          </a:xfrm>
        </p:grpSpPr>
        <p:grpSp>
          <p:nvGrpSpPr>
            <p:cNvPr id="16" name="Group 16"/>
            <p:cNvGrpSpPr/>
            <p:nvPr/>
          </p:nvGrpSpPr>
          <p:grpSpPr>
            <a:xfrm>
              <a:off x="0" y="0"/>
              <a:ext cx="2617484" cy="846240"/>
              <a:chOff x="0" y="0"/>
              <a:chExt cx="6906959" cy="1853333"/>
            </a:xfrm>
          </p:grpSpPr>
          <p:sp>
            <p:nvSpPr>
              <p:cNvPr id="17" name="Freeform 17"/>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5790CC"/>
              </a:solidFill>
            </p:spPr>
            <p:txBody>
              <a:bodyPr/>
              <a:lstStyle/>
              <a:p>
                <a:endParaRPr lang="en-US"/>
              </a:p>
            </p:txBody>
          </p:sp>
        </p:grpSp>
        <p:sp>
          <p:nvSpPr>
            <p:cNvPr id="18" name="TextBox 18"/>
            <p:cNvSpPr txBox="1"/>
            <p:nvPr/>
          </p:nvSpPr>
          <p:spPr>
            <a:xfrm>
              <a:off x="197729" y="203329"/>
              <a:ext cx="2222025" cy="430033"/>
            </a:xfrm>
            <a:prstGeom prst="rect">
              <a:avLst/>
            </a:prstGeom>
          </p:spPr>
          <p:txBody>
            <a:bodyPr lIns="0" tIns="0" rIns="0" bIns="0" rtlCol="0" anchor="t">
              <a:spAutoFit/>
            </a:bodyPr>
            <a:lstStyle/>
            <a:p>
              <a:pPr algn="ctr" rtl="1">
                <a:lnSpc>
                  <a:spcPts val="2694"/>
                </a:lnSpc>
              </a:pPr>
              <a:r>
                <a:rPr lang="ar-EG" sz="2072">
                  <a:solidFill>
                    <a:srgbClr val="000000"/>
                  </a:solidFill>
                  <a:latin typeface="Montserrat"/>
                  <a:ea typeface="Montserrat"/>
                  <a:cs typeface="Montserrat"/>
                  <a:sym typeface="Montserrat"/>
                  <a:rtl/>
                </a:rPr>
                <a:t>المركز الاول</a:t>
              </a:r>
            </a:p>
          </p:txBody>
        </p:sp>
      </p:grpSp>
      <p:grpSp>
        <p:nvGrpSpPr>
          <p:cNvPr id="19" name="Group 19"/>
          <p:cNvGrpSpPr/>
          <p:nvPr/>
        </p:nvGrpSpPr>
        <p:grpSpPr>
          <a:xfrm>
            <a:off x="7308335" y="1749479"/>
            <a:ext cx="1584650" cy="634680"/>
            <a:chOff x="0" y="0"/>
            <a:chExt cx="2112867" cy="846240"/>
          </a:xfrm>
        </p:grpSpPr>
        <p:grpSp>
          <p:nvGrpSpPr>
            <p:cNvPr id="20" name="Group 20"/>
            <p:cNvGrpSpPr/>
            <p:nvPr/>
          </p:nvGrpSpPr>
          <p:grpSpPr>
            <a:xfrm>
              <a:off x="0" y="0"/>
              <a:ext cx="2112867" cy="846240"/>
              <a:chOff x="0" y="0"/>
              <a:chExt cx="5575388" cy="1853333"/>
            </a:xfrm>
          </p:grpSpPr>
          <p:sp>
            <p:nvSpPr>
              <p:cNvPr id="21" name="Freeform 21"/>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5790CC"/>
              </a:solidFill>
            </p:spPr>
            <p:txBody>
              <a:bodyPr/>
              <a:lstStyle/>
              <a:p>
                <a:endParaRPr lang="en-US"/>
              </a:p>
            </p:txBody>
          </p:sp>
        </p:grpSp>
        <p:sp>
          <p:nvSpPr>
            <p:cNvPr id="22" name="TextBox 22"/>
            <p:cNvSpPr txBox="1"/>
            <p:nvPr/>
          </p:nvSpPr>
          <p:spPr>
            <a:xfrm>
              <a:off x="159610" y="203329"/>
              <a:ext cx="1793648" cy="430033"/>
            </a:xfrm>
            <a:prstGeom prst="rect">
              <a:avLst/>
            </a:prstGeom>
          </p:spPr>
          <p:txBody>
            <a:bodyPr lIns="0" tIns="0" rIns="0" bIns="0" rtlCol="0" anchor="t">
              <a:spAutoFit/>
            </a:bodyPr>
            <a:lstStyle/>
            <a:p>
              <a:pPr algn="ctr" rtl="1">
                <a:lnSpc>
                  <a:spcPts val="2694"/>
                </a:lnSpc>
              </a:pPr>
              <a:r>
                <a:rPr lang="ar-EG" sz="2072">
                  <a:solidFill>
                    <a:srgbClr val="000000"/>
                  </a:solidFill>
                  <a:latin typeface="Montserrat"/>
                  <a:ea typeface="Montserrat"/>
                  <a:cs typeface="Montserrat"/>
                  <a:sym typeface="Montserrat"/>
                  <a:rtl/>
                </a:rPr>
                <a:t>الدولة</a:t>
              </a:r>
            </a:p>
          </p:txBody>
        </p:sp>
      </p:grpSp>
      <p:grpSp>
        <p:nvGrpSpPr>
          <p:cNvPr id="23" name="Group 23"/>
          <p:cNvGrpSpPr/>
          <p:nvPr/>
        </p:nvGrpSpPr>
        <p:grpSpPr>
          <a:xfrm>
            <a:off x="5647750" y="1749479"/>
            <a:ext cx="1584650" cy="620369"/>
            <a:chOff x="0" y="0"/>
            <a:chExt cx="2112867" cy="827158"/>
          </a:xfrm>
        </p:grpSpPr>
        <p:grpSp>
          <p:nvGrpSpPr>
            <p:cNvPr id="24" name="Group 24"/>
            <p:cNvGrpSpPr/>
            <p:nvPr/>
          </p:nvGrpSpPr>
          <p:grpSpPr>
            <a:xfrm>
              <a:off x="0" y="0"/>
              <a:ext cx="2112867" cy="827158"/>
              <a:chOff x="0" y="0"/>
              <a:chExt cx="5575388" cy="1811543"/>
            </a:xfrm>
          </p:grpSpPr>
          <p:sp>
            <p:nvSpPr>
              <p:cNvPr id="25" name="Freeform 25"/>
              <p:cNvSpPr/>
              <p:nvPr/>
            </p:nvSpPr>
            <p:spPr>
              <a:xfrm flipH="1">
                <a:off x="0" y="0"/>
                <a:ext cx="5575388" cy="1811543"/>
              </a:xfrm>
              <a:custGeom>
                <a:avLst/>
                <a:gdLst/>
                <a:ahLst/>
                <a:cxnLst/>
                <a:rect l="l" t="t" r="r" b="b"/>
                <a:pathLst>
                  <a:path w="5575388" h="1811543">
                    <a:moveTo>
                      <a:pt x="0" y="905772"/>
                    </a:moveTo>
                    <a:cubicBezTo>
                      <a:pt x="0" y="1383045"/>
                      <a:pt x="428371" y="1811543"/>
                      <a:pt x="956945" y="1811543"/>
                    </a:cubicBezTo>
                    <a:lnTo>
                      <a:pt x="4618443" y="1811543"/>
                    </a:lnTo>
                    <a:cubicBezTo>
                      <a:pt x="5147017" y="1811543"/>
                      <a:pt x="5575388" y="1383045"/>
                      <a:pt x="5575388" y="905772"/>
                    </a:cubicBezTo>
                    <a:cubicBezTo>
                      <a:pt x="5575388" y="428371"/>
                      <a:pt x="5147017" y="0"/>
                      <a:pt x="4618443" y="0"/>
                    </a:cubicBezTo>
                    <a:lnTo>
                      <a:pt x="956945" y="0"/>
                    </a:lnTo>
                    <a:cubicBezTo>
                      <a:pt x="428498" y="0"/>
                      <a:pt x="0" y="428371"/>
                      <a:pt x="0" y="905772"/>
                    </a:cubicBezTo>
                    <a:close/>
                  </a:path>
                </a:pathLst>
              </a:custGeom>
              <a:solidFill>
                <a:srgbClr val="5790CC"/>
              </a:solidFill>
            </p:spPr>
            <p:txBody>
              <a:bodyPr/>
              <a:lstStyle/>
              <a:p>
                <a:endParaRPr lang="en-US"/>
              </a:p>
            </p:txBody>
          </p:sp>
        </p:grpSp>
        <p:sp>
          <p:nvSpPr>
            <p:cNvPr id="26" name="TextBox 26"/>
            <p:cNvSpPr txBox="1"/>
            <p:nvPr/>
          </p:nvSpPr>
          <p:spPr>
            <a:xfrm>
              <a:off x="159610" y="193804"/>
              <a:ext cx="1793648" cy="420477"/>
            </a:xfrm>
            <a:prstGeom prst="rect">
              <a:avLst/>
            </a:prstGeom>
          </p:spPr>
          <p:txBody>
            <a:bodyPr lIns="0" tIns="0" rIns="0" bIns="0" rtlCol="0" anchor="t">
              <a:spAutoFit/>
            </a:bodyPr>
            <a:lstStyle/>
            <a:p>
              <a:pPr algn="ctr" rtl="1">
                <a:lnSpc>
                  <a:spcPts val="2611"/>
                </a:lnSpc>
              </a:pPr>
              <a:r>
                <a:rPr lang="ar-EG" sz="2008">
                  <a:solidFill>
                    <a:srgbClr val="000000"/>
                  </a:solidFill>
                  <a:latin typeface="Montserrat"/>
                  <a:ea typeface="Montserrat"/>
                  <a:cs typeface="Montserrat"/>
                  <a:sym typeface="Montserrat"/>
                  <a:rtl/>
                </a:rPr>
                <a:t>أفضل لاعب</a:t>
              </a:r>
            </a:p>
          </p:txBody>
        </p:sp>
      </p:grpSp>
      <p:grpSp>
        <p:nvGrpSpPr>
          <p:cNvPr id="27" name="Group 27"/>
          <p:cNvGrpSpPr/>
          <p:nvPr/>
        </p:nvGrpSpPr>
        <p:grpSpPr>
          <a:xfrm>
            <a:off x="3987165" y="1749479"/>
            <a:ext cx="1584650" cy="613469"/>
            <a:chOff x="0" y="0"/>
            <a:chExt cx="2112867" cy="817959"/>
          </a:xfrm>
        </p:grpSpPr>
        <p:grpSp>
          <p:nvGrpSpPr>
            <p:cNvPr id="28" name="Group 28"/>
            <p:cNvGrpSpPr/>
            <p:nvPr/>
          </p:nvGrpSpPr>
          <p:grpSpPr>
            <a:xfrm>
              <a:off x="0" y="0"/>
              <a:ext cx="2112867" cy="817959"/>
              <a:chOff x="0" y="0"/>
              <a:chExt cx="5575388" cy="1791395"/>
            </a:xfrm>
          </p:grpSpPr>
          <p:sp>
            <p:nvSpPr>
              <p:cNvPr id="29" name="Freeform 29"/>
              <p:cNvSpPr/>
              <p:nvPr/>
            </p:nvSpPr>
            <p:spPr>
              <a:xfrm flipH="1">
                <a:off x="0" y="0"/>
                <a:ext cx="5575388" cy="1791395"/>
              </a:xfrm>
              <a:custGeom>
                <a:avLst/>
                <a:gdLst/>
                <a:ahLst/>
                <a:cxnLst/>
                <a:rect l="l" t="t" r="r" b="b"/>
                <a:pathLst>
                  <a:path w="5575388" h="1791395">
                    <a:moveTo>
                      <a:pt x="0" y="895698"/>
                    </a:moveTo>
                    <a:cubicBezTo>
                      <a:pt x="0" y="1362897"/>
                      <a:pt x="428371" y="1791395"/>
                      <a:pt x="956945" y="1791395"/>
                    </a:cubicBezTo>
                    <a:lnTo>
                      <a:pt x="4618443" y="1791395"/>
                    </a:lnTo>
                    <a:cubicBezTo>
                      <a:pt x="5147017" y="1791395"/>
                      <a:pt x="5575388" y="1362897"/>
                      <a:pt x="5575388" y="895698"/>
                    </a:cubicBezTo>
                    <a:cubicBezTo>
                      <a:pt x="5575388" y="428371"/>
                      <a:pt x="5147017" y="0"/>
                      <a:pt x="4618443" y="0"/>
                    </a:cubicBezTo>
                    <a:lnTo>
                      <a:pt x="956945" y="0"/>
                    </a:lnTo>
                    <a:cubicBezTo>
                      <a:pt x="428498" y="0"/>
                      <a:pt x="0" y="428371"/>
                      <a:pt x="0" y="895698"/>
                    </a:cubicBezTo>
                    <a:close/>
                  </a:path>
                </a:pathLst>
              </a:custGeom>
              <a:solidFill>
                <a:srgbClr val="5790CC"/>
              </a:solidFill>
            </p:spPr>
            <p:txBody>
              <a:bodyPr/>
              <a:lstStyle/>
              <a:p>
                <a:endParaRPr lang="en-US"/>
              </a:p>
            </p:txBody>
          </p:sp>
        </p:grpSp>
        <p:sp>
          <p:nvSpPr>
            <p:cNvPr id="30" name="TextBox 30"/>
            <p:cNvSpPr txBox="1"/>
            <p:nvPr/>
          </p:nvSpPr>
          <p:spPr>
            <a:xfrm>
              <a:off x="159610" y="184279"/>
              <a:ext cx="1793648" cy="420802"/>
            </a:xfrm>
            <a:prstGeom prst="rect">
              <a:avLst/>
            </a:prstGeom>
          </p:spPr>
          <p:txBody>
            <a:bodyPr lIns="0" tIns="0" rIns="0" bIns="0" rtlCol="0" anchor="t">
              <a:spAutoFit/>
            </a:bodyPr>
            <a:lstStyle/>
            <a:p>
              <a:pPr algn="ctr" rtl="1">
                <a:lnSpc>
                  <a:spcPts val="2527"/>
                </a:lnSpc>
              </a:pPr>
              <a:r>
                <a:rPr lang="ar-EG" sz="1944">
                  <a:solidFill>
                    <a:srgbClr val="000000"/>
                  </a:solidFill>
                  <a:latin typeface="Montserrat"/>
                  <a:ea typeface="Montserrat"/>
                  <a:cs typeface="Montserrat"/>
                  <a:sym typeface="Montserrat"/>
                  <a:rtl/>
                </a:rPr>
                <a:t>أفضل حارس</a:t>
              </a:r>
            </a:p>
          </p:txBody>
        </p:sp>
      </p:grpSp>
      <p:grpSp>
        <p:nvGrpSpPr>
          <p:cNvPr id="31" name="Group 31"/>
          <p:cNvGrpSpPr/>
          <p:nvPr/>
        </p:nvGrpSpPr>
        <p:grpSpPr>
          <a:xfrm>
            <a:off x="2326580" y="1749479"/>
            <a:ext cx="1584650" cy="634680"/>
            <a:chOff x="0" y="0"/>
            <a:chExt cx="2112867" cy="846240"/>
          </a:xfrm>
        </p:grpSpPr>
        <p:grpSp>
          <p:nvGrpSpPr>
            <p:cNvPr id="32" name="Group 32"/>
            <p:cNvGrpSpPr/>
            <p:nvPr/>
          </p:nvGrpSpPr>
          <p:grpSpPr>
            <a:xfrm>
              <a:off x="0" y="0"/>
              <a:ext cx="2112867" cy="846240"/>
              <a:chOff x="0" y="0"/>
              <a:chExt cx="5575388" cy="1853333"/>
            </a:xfrm>
          </p:grpSpPr>
          <p:sp>
            <p:nvSpPr>
              <p:cNvPr id="33" name="Freeform 33"/>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5790CC"/>
              </a:solidFill>
            </p:spPr>
            <p:txBody>
              <a:bodyPr/>
              <a:lstStyle/>
              <a:p>
                <a:endParaRPr lang="en-US"/>
              </a:p>
            </p:txBody>
          </p:sp>
        </p:grpSp>
        <p:sp>
          <p:nvSpPr>
            <p:cNvPr id="34" name="TextBox 34"/>
            <p:cNvSpPr txBox="1"/>
            <p:nvPr/>
          </p:nvSpPr>
          <p:spPr>
            <a:xfrm>
              <a:off x="159610" y="203329"/>
              <a:ext cx="1793648" cy="430033"/>
            </a:xfrm>
            <a:prstGeom prst="rect">
              <a:avLst/>
            </a:prstGeom>
          </p:spPr>
          <p:txBody>
            <a:bodyPr lIns="0" tIns="0" rIns="0" bIns="0" rtlCol="0" anchor="t">
              <a:spAutoFit/>
            </a:bodyPr>
            <a:lstStyle/>
            <a:p>
              <a:pPr algn="ctr" rtl="1">
                <a:lnSpc>
                  <a:spcPts val="2694"/>
                </a:lnSpc>
              </a:pPr>
              <a:r>
                <a:rPr lang="ar-EG" sz="2072">
                  <a:solidFill>
                    <a:srgbClr val="000000"/>
                  </a:solidFill>
                  <a:latin typeface="Montserrat"/>
                  <a:ea typeface="Montserrat"/>
                  <a:cs typeface="Montserrat"/>
                  <a:sym typeface="Montserrat"/>
                  <a:rtl/>
                </a:rPr>
                <a:t>الهداف</a:t>
              </a:r>
            </a:p>
          </p:txBody>
        </p:sp>
      </p:grpSp>
      <p:grpSp>
        <p:nvGrpSpPr>
          <p:cNvPr id="35" name="Group 35"/>
          <p:cNvGrpSpPr/>
          <p:nvPr/>
        </p:nvGrpSpPr>
        <p:grpSpPr>
          <a:xfrm>
            <a:off x="15204719" y="2361284"/>
            <a:ext cx="1078852" cy="640052"/>
            <a:chOff x="0" y="0"/>
            <a:chExt cx="1438470" cy="853403"/>
          </a:xfrm>
        </p:grpSpPr>
        <p:grpSp>
          <p:nvGrpSpPr>
            <p:cNvPr id="36" name="Group 36"/>
            <p:cNvGrpSpPr/>
            <p:nvPr/>
          </p:nvGrpSpPr>
          <p:grpSpPr>
            <a:xfrm>
              <a:off x="0" y="0"/>
              <a:ext cx="1438470" cy="853403"/>
              <a:chOff x="0" y="0"/>
              <a:chExt cx="3763941" cy="1853333"/>
            </a:xfrm>
          </p:grpSpPr>
          <p:sp>
            <p:nvSpPr>
              <p:cNvPr id="37" name="Freeform 37"/>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8" name="TextBox 38"/>
            <p:cNvSpPr txBox="1"/>
            <p:nvPr/>
          </p:nvSpPr>
          <p:spPr>
            <a:xfrm>
              <a:off x="108665" y="195606"/>
              <a:ext cx="1221141" cy="443118"/>
            </a:xfrm>
            <a:prstGeom prst="rect">
              <a:avLst/>
            </a:prstGeom>
          </p:spPr>
          <p:txBody>
            <a:bodyPr lIns="0" tIns="0" rIns="0" bIns="0" rtlCol="0" anchor="t">
              <a:spAutoFit/>
            </a:bodyPr>
            <a:lstStyle/>
            <a:p>
              <a:pPr algn="ctr">
                <a:lnSpc>
                  <a:spcPts val="2717"/>
                </a:lnSpc>
              </a:pPr>
              <a:r>
                <a:rPr lang="en-US" sz="2090">
                  <a:solidFill>
                    <a:srgbClr val="000000"/>
                  </a:solidFill>
                  <a:latin typeface="Montserrat"/>
                  <a:ea typeface="Montserrat"/>
                  <a:cs typeface="Montserrat"/>
                  <a:sym typeface="Montserrat"/>
                </a:rPr>
                <a:t>1</a:t>
              </a:r>
            </a:p>
          </p:txBody>
        </p:sp>
      </p:grpSp>
      <p:grpSp>
        <p:nvGrpSpPr>
          <p:cNvPr id="39" name="Group 39"/>
          <p:cNvGrpSpPr/>
          <p:nvPr/>
        </p:nvGrpSpPr>
        <p:grpSpPr>
          <a:xfrm>
            <a:off x="13149248" y="2361284"/>
            <a:ext cx="1979730" cy="640052"/>
            <a:chOff x="0" y="0"/>
            <a:chExt cx="2639640" cy="853403"/>
          </a:xfrm>
        </p:grpSpPr>
        <p:grpSp>
          <p:nvGrpSpPr>
            <p:cNvPr id="40" name="Group 40"/>
            <p:cNvGrpSpPr/>
            <p:nvPr/>
          </p:nvGrpSpPr>
          <p:grpSpPr>
            <a:xfrm>
              <a:off x="0" y="0"/>
              <a:ext cx="2639640" cy="853403"/>
              <a:chOff x="0" y="0"/>
              <a:chExt cx="6906959" cy="1853333"/>
            </a:xfrm>
          </p:grpSpPr>
          <p:sp>
            <p:nvSpPr>
              <p:cNvPr id="41" name="Freeform 41"/>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42" name="TextBox 42"/>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الأولي</a:t>
              </a:r>
            </a:p>
          </p:txBody>
        </p:sp>
      </p:grpSp>
      <p:grpSp>
        <p:nvGrpSpPr>
          <p:cNvPr id="43" name="Group 43"/>
          <p:cNvGrpSpPr/>
          <p:nvPr/>
        </p:nvGrpSpPr>
        <p:grpSpPr>
          <a:xfrm>
            <a:off x="11092940" y="2361284"/>
            <a:ext cx="1979730" cy="640052"/>
            <a:chOff x="0" y="0"/>
            <a:chExt cx="2639640" cy="853403"/>
          </a:xfrm>
        </p:grpSpPr>
        <p:grpSp>
          <p:nvGrpSpPr>
            <p:cNvPr id="44" name="Group 44"/>
            <p:cNvGrpSpPr/>
            <p:nvPr/>
          </p:nvGrpSpPr>
          <p:grpSpPr>
            <a:xfrm>
              <a:off x="0" y="0"/>
              <a:ext cx="2639640" cy="853403"/>
              <a:chOff x="0" y="0"/>
              <a:chExt cx="6906959" cy="1853333"/>
            </a:xfrm>
          </p:grpSpPr>
          <p:sp>
            <p:nvSpPr>
              <p:cNvPr id="45" name="Freeform 45"/>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46" name="TextBox 46"/>
            <p:cNvSpPr txBox="1"/>
            <p:nvPr/>
          </p:nvSpPr>
          <p:spPr>
            <a:xfrm>
              <a:off x="199403" y="195606"/>
              <a:ext cx="2240834" cy="443118"/>
            </a:xfrm>
            <a:prstGeom prst="rect">
              <a:avLst/>
            </a:prstGeom>
          </p:spPr>
          <p:txBody>
            <a:bodyPr lIns="0" tIns="0" rIns="0" bIns="0" rtlCol="0" anchor="t">
              <a:spAutoFit/>
            </a:bodyPr>
            <a:lstStyle/>
            <a:p>
              <a:pPr algn="ctr">
                <a:lnSpc>
                  <a:spcPts val="2717"/>
                </a:lnSpc>
              </a:pPr>
              <a:r>
                <a:rPr lang="en-US" sz="2090">
                  <a:solidFill>
                    <a:srgbClr val="000000"/>
                  </a:solidFill>
                  <a:latin typeface="Montserrat"/>
                  <a:ea typeface="Montserrat"/>
                  <a:cs typeface="Montserrat"/>
                  <a:sym typeface="Montserrat"/>
                </a:rPr>
                <a:t>2016</a:t>
              </a:r>
            </a:p>
          </p:txBody>
        </p:sp>
      </p:grpSp>
      <p:grpSp>
        <p:nvGrpSpPr>
          <p:cNvPr id="47" name="Group 47"/>
          <p:cNvGrpSpPr/>
          <p:nvPr/>
        </p:nvGrpSpPr>
        <p:grpSpPr>
          <a:xfrm>
            <a:off x="9036633" y="2361284"/>
            <a:ext cx="1979730" cy="640052"/>
            <a:chOff x="0" y="0"/>
            <a:chExt cx="2639640" cy="853403"/>
          </a:xfrm>
        </p:grpSpPr>
        <p:grpSp>
          <p:nvGrpSpPr>
            <p:cNvPr id="48" name="Group 48"/>
            <p:cNvGrpSpPr/>
            <p:nvPr/>
          </p:nvGrpSpPr>
          <p:grpSpPr>
            <a:xfrm>
              <a:off x="0" y="0"/>
              <a:ext cx="2639640" cy="853403"/>
              <a:chOff x="0" y="0"/>
              <a:chExt cx="6906959" cy="1853333"/>
            </a:xfrm>
          </p:grpSpPr>
          <p:sp>
            <p:nvSpPr>
              <p:cNvPr id="49" name="Freeform 49"/>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50" name="TextBox 50"/>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نادي المنامة</a:t>
              </a:r>
            </a:p>
          </p:txBody>
        </p:sp>
      </p:grpSp>
      <p:grpSp>
        <p:nvGrpSpPr>
          <p:cNvPr id="51" name="Group 51"/>
          <p:cNvGrpSpPr/>
          <p:nvPr/>
        </p:nvGrpSpPr>
        <p:grpSpPr>
          <a:xfrm>
            <a:off x="7361991" y="2361284"/>
            <a:ext cx="1598064" cy="640052"/>
            <a:chOff x="0" y="0"/>
            <a:chExt cx="2130752" cy="853403"/>
          </a:xfrm>
        </p:grpSpPr>
        <p:grpSp>
          <p:nvGrpSpPr>
            <p:cNvPr id="52" name="Group 52"/>
            <p:cNvGrpSpPr/>
            <p:nvPr/>
          </p:nvGrpSpPr>
          <p:grpSpPr>
            <a:xfrm>
              <a:off x="0" y="0"/>
              <a:ext cx="2130752" cy="853403"/>
              <a:chOff x="0" y="0"/>
              <a:chExt cx="5575388" cy="1853333"/>
            </a:xfrm>
          </p:grpSpPr>
          <p:sp>
            <p:nvSpPr>
              <p:cNvPr id="53" name="Freeform 53"/>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54" name="TextBox 54"/>
            <p:cNvSpPr txBox="1"/>
            <p:nvPr/>
          </p:nvSpPr>
          <p:spPr>
            <a:xfrm>
              <a:off x="160961" y="195606"/>
              <a:ext cx="1808831"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البحرين</a:t>
              </a:r>
            </a:p>
          </p:txBody>
        </p:sp>
      </p:grpSp>
      <p:grpSp>
        <p:nvGrpSpPr>
          <p:cNvPr id="55" name="Group 55"/>
          <p:cNvGrpSpPr/>
          <p:nvPr/>
        </p:nvGrpSpPr>
        <p:grpSpPr>
          <a:xfrm>
            <a:off x="5635303" y="2361284"/>
            <a:ext cx="1650111" cy="587651"/>
            <a:chOff x="0" y="0"/>
            <a:chExt cx="2200148" cy="783535"/>
          </a:xfrm>
        </p:grpSpPr>
        <p:grpSp>
          <p:nvGrpSpPr>
            <p:cNvPr id="56" name="Group 56"/>
            <p:cNvGrpSpPr/>
            <p:nvPr/>
          </p:nvGrpSpPr>
          <p:grpSpPr>
            <a:xfrm>
              <a:off x="0" y="0"/>
              <a:ext cx="2200148" cy="783535"/>
              <a:chOff x="0" y="0"/>
              <a:chExt cx="5575388" cy="1647931"/>
            </a:xfrm>
          </p:grpSpPr>
          <p:sp>
            <p:nvSpPr>
              <p:cNvPr id="57" name="Freeform 57"/>
              <p:cNvSpPr/>
              <p:nvPr/>
            </p:nvSpPr>
            <p:spPr>
              <a:xfrm flipH="1">
                <a:off x="0" y="0"/>
                <a:ext cx="5575388" cy="1647930"/>
              </a:xfrm>
              <a:custGeom>
                <a:avLst/>
                <a:gdLst/>
                <a:ahLst/>
                <a:cxnLst/>
                <a:rect l="l" t="t" r="r" b="b"/>
                <a:pathLst>
                  <a:path w="5575388" h="1647930">
                    <a:moveTo>
                      <a:pt x="0" y="823965"/>
                    </a:moveTo>
                    <a:cubicBezTo>
                      <a:pt x="0" y="1219433"/>
                      <a:pt x="428371" y="1647930"/>
                      <a:pt x="956945" y="1647930"/>
                    </a:cubicBezTo>
                    <a:lnTo>
                      <a:pt x="4618443" y="1647930"/>
                    </a:lnTo>
                    <a:cubicBezTo>
                      <a:pt x="5147017" y="1647930"/>
                      <a:pt x="5575388" y="1219433"/>
                      <a:pt x="5575388" y="823965"/>
                    </a:cubicBezTo>
                    <a:cubicBezTo>
                      <a:pt x="5575388" y="428371"/>
                      <a:pt x="5147017" y="0"/>
                      <a:pt x="4618443" y="0"/>
                    </a:cubicBezTo>
                    <a:lnTo>
                      <a:pt x="956945" y="0"/>
                    </a:lnTo>
                    <a:cubicBezTo>
                      <a:pt x="428498" y="0"/>
                      <a:pt x="0" y="428371"/>
                      <a:pt x="0" y="823965"/>
                    </a:cubicBezTo>
                    <a:close/>
                  </a:path>
                </a:pathLst>
              </a:custGeom>
              <a:solidFill>
                <a:srgbClr val="FFFFFF"/>
              </a:solidFill>
            </p:spPr>
            <p:txBody>
              <a:bodyPr/>
              <a:lstStyle/>
              <a:p>
                <a:endParaRPr lang="en-US"/>
              </a:p>
            </p:txBody>
          </p:sp>
        </p:grpSp>
        <p:sp>
          <p:nvSpPr>
            <p:cNvPr id="58" name="TextBox 58"/>
            <p:cNvSpPr txBox="1"/>
            <p:nvPr/>
          </p:nvSpPr>
          <p:spPr>
            <a:xfrm>
              <a:off x="166203" y="202597"/>
              <a:ext cx="1867742" cy="359267"/>
            </a:xfrm>
            <a:prstGeom prst="rect">
              <a:avLst/>
            </a:prstGeom>
          </p:spPr>
          <p:txBody>
            <a:bodyPr lIns="0" tIns="0" rIns="0" bIns="0" rtlCol="0" anchor="t">
              <a:spAutoFit/>
            </a:bodyPr>
            <a:lstStyle/>
            <a:p>
              <a:pPr algn="ctr" rtl="1">
                <a:lnSpc>
                  <a:spcPts val="2209"/>
                </a:lnSpc>
              </a:pPr>
              <a:r>
                <a:rPr lang="ar-EG" sz="1699">
                  <a:solidFill>
                    <a:srgbClr val="000000"/>
                  </a:solidFill>
                  <a:latin typeface="Montserrat"/>
                  <a:ea typeface="Montserrat"/>
                  <a:cs typeface="Montserrat"/>
                  <a:sym typeface="Montserrat"/>
                  <a:rtl/>
                </a:rPr>
                <a:t>محمد العجمي</a:t>
              </a:r>
            </a:p>
          </p:txBody>
        </p:sp>
      </p:grpSp>
      <p:grpSp>
        <p:nvGrpSpPr>
          <p:cNvPr id="59" name="Group 59"/>
          <p:cNvGrpSpPr/>
          <p:nvPr/>
        </p:nvGrpSpPr>
        <p:grpSpPr>
          <a:xfrm>
            <a:off x="4012708" y="2361284"/>
            <a:ext cx="1598064" cy="611740"/>
            <a:chOff x="0" y="0"/>
            <a:chExt cx="2130752" cy="815653"/>
          </a:xfrm>
        </p:grpSpPr>
        <p:grpSp>
          <p:nvGrpSpPr>
            <p:cNvPr id="60" name="Group 60"/>
            <p:cNvGrpSpPr/>
            <p:nvPr/>
          </p:nvGrpSpPr>
          <p:grpSpPr>
            <a:xfrm>
              <a:off x="0" y="0"/>
              <a:ext cx="2130752" cy="815653"/>
              <a:chOff x="0" y="0"/>
              <a:chExt cx="5575388" cy="1771352"/>
            </a:xfrm>
          </p:grpSpPr>
          <p:sp>
            <p:nvSpPr>
              <p:cNvPr id="61" name="Freeform 61"/>
              <p:cNvSpPr/>
              <p:nvPr/>
            </p:nvSpPr>
            <p:spPr>
              <a:xfrm flipH="1">
                <a:off x="0" y="0"/>
                <a:ext cx="5575388" cy="1771352"/>
              </a:xfrm>
              <a:custGeom>
                <a:avLst/>
                <a:gdLst/>
                <a:ahLst/>
                <a:cxnLst/>
                <a:rect l="l" t="t" r="r" b="b"/>
                <a:pathLst>
                  <a:path w="5575388" h="1771352">
                    <a:moveTo>
                      <a:pt x="0" y="885676"/>
                    </a:moveTo>
                    <a:cubicBezTo>
                      <a:pt x="0" y="1342853"/>
                      <a:pt x="428371" y="1771352"/>
                      <a:pt x="956945" y="1771352"/>
                    </a:cubicBezTo>
                    <a:lnTo>
                      <a:pt x="4618443" y="1771352"/>
                    </a:lnTo>
                    <a:cubicBezTo>
                      <a:pt x="5147017" y="1771352"/>
                      <a:pt x="5575388" y="1342853"/>
                      <a:pt x="5575388" y="885676"/>
                    </a:cubicBezTo>
                    <a:cubicBezTo>
                      <a:pt x="5575388" y="428371"/>
                      <a:pt x="5147017" y="0"/>
                      <a:pt x="4618443" y="0"/>
                    </a:cubicBezTo>
                    <a:lnTo>
                      <a:pt x="956945" y="0"/>
                    </a:lnTo>
                    <a:cubicBezTo>
                      <a:pt x="428498" y="0"/>
                      <a:pt x="0" y="428371"/>
                      <a:pt x="0" y="885676"/>
                    </a:cubicBezTo>
                    <a:close/>
                  </a:path>
                </a:pathLst>
              </a:custGeom>
              <a:solidFill>
                <a:srgbClr val="FFFFFF"/>
              </a:solidFill>
            </p:spPr>
            <p:txBody>
              <a:bodyPr/>
              <a:lstStyle/>
              <a:p>
                <a:endParaRPr lang="en-US"/>
              </a:p>
            </p:txBody>
          </p:sp>
        </p:grpSp>
        <p:sp>
          <p:nvSpPr>
            <p:cNvPr id="62" name="TextBox 62"/>
            <p:cNvSpPr txBox="1"/>
            <p:nvPr/>
          </p:nvSpPr>
          <p:spPr>
            <a:xfrm>
              <a:off x="160961" y="195606"/>
              <a:ext cx="1808831" cy="405368"/>
            </a:xfrm>
            <a:prstGeom prst="rect">
              <a:avLst/>
            </a:prstGeom>
          </p:spPr>
          <p:txBody>
            <a:bodyPr lIns="0" tIns="0" rIns="0" bIns="0" rtlCol="0" anchor="t">
              <a:spAutoFit/>
            </a:bodyPr>
            <a:lstStyle/>
            <a:p>
              <a:pPr algn="ctr" rtl="1">
                <a:lnSpc>
                  <a:spcPts val="2477"/>
                </a:lnSpc>
              </a:pPr>
              <a:r>
                <a:rPr lang="ar-EG" sz="1905">
                  <a:solidFill>
                    <a:srgbClr val="000000"/>
                  </a:solidFill>
                  <a:latin typeface="Montserrat"/>
                  <a:ea typeface="Montserrat"/>
                  <a:cs typeface="Montserrat"/>
                  <a:sym typeface="Montserrat"/>
                  <a:rtl/>
                </a:rPr>
                <a:t>محمد حبيب</a:t>
              </a:r>
            </a:p>
          </p:txBody>
        </p:sp>
      </p:grpSp>
      <p:grpSp>
        <p:nvGrpSpPr>
          <p:cNvPr id="63" name="Group 63"/>
          <p:cNvGrpSpPr/>
          <p:nvPr/>
        </p:nvGrpSpPr>
        <p:grpSpPr>
          <a:xfrm>
            <a:off x="2338067" y="2361284"/>
            <a:ext cx="1598064" cy="640052"/>
            <a:chOff x="0" y="0"/>
            <a:chExt cx="2130752" cy="853403"/>
          </a:xfrm>
        </p:grpSpPr>
        <p:grpSp>
          <p:nvGrpSpPr>
            <p:cNvPr id="64" name="Group 64"/>
            <p:cNvGrpSpPr/>
            <p:nvPr/>
          </p:nvGrpSpPr>
          <p:grpSpPr>
            <a:xfrm>
              <a:off x="0" y="0"/>
              <a:ext cx="2130752" cy="853403"/>
              <a:chOff x="0" y="0"/>
              <a:chExt cx="5575388" cy="1853333"/>
            </a:xfrm>
          </p:grpSpPr>
          <p:sp>
            <p:nvSpPr>
              <p:cNvPr id="65" name="Freeform 65"/>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66" name="TextBox 66"/>
            <p:cNvSpPr txBox="1"/>
            <p:nvPr/>
          </p:nvSpPr>
          <p:spPr>
            <a:xfrm>
              <a:off x="160961" y="195606"/>
              <a:ext cx="1808831"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طيب ليجي</a:t>
              </a:r>
            </a:p>
          </p:txBody>
        </p:sp>
      </p:grpSp>
      <p:grpSp>
        <p:nvGrpSpPr>
          <p:cNvPr id="67" name="Group 67"/>
          <p:cNvGrpSpPr/>
          <p:nvPr/>
        </p:nvGrpSpPr>
        <p:grpSpPr>
          <a:xfrm>
            <a:off x="15181746" y="2972704"/>
            <a:ext cx="1078852" cy="640052"/>
            <a:chOff x="0" y="0"/>
            <a:chExt cx="1438470" cy="853403"/>
          </a:xfrm>
        </p:grpSpPr>
        <p:grpSp>
          <p:nvGrpSpPr>
            <p:cNvPr id="68" name="Group 68"/>
            <p:cNvGrpSpPr/>
            <p:nvPr/>
          </p:nvGrpSpPr>
          <p:grpSpPr>
            <a:xfrm>
              <a:off x="0" y="0"/>
              <a:ext cx="1438470" cy="853403"/>
              <a:chOff x="0" y="0"/>
              <a:chExt cx="3763941" cy="1853333"/>
            </a:xfrm>
          </p:grpSpPr>
          <p:sp>
            <p:nvSpPr>
              <p:cNvPr id="69" name="Freeform 69"/>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70" name="TextBox 70"/>
            <p:cNvSpPr txBox="1"/>
            <p:nvPr/>
          </p:nvSpPr>
          <p:spPr>
            <a:xfrm>
              <a:off x="108665" y="195606"/>
              <a:ext cx="1221141" cy="443118"/>
            </a:xfrm>
            <a:prstGeom prst="rect">
              <a:avLst/>
            </a:prstGeom>
          </p:spPr>
          <p:txBody>
            <a:bodyPr lIns="0" tIns="0" rIns="0" bIns="0" rtlCol="0" anchor="t">
              <a:spAutoFit/>
            </a:bodyPr>
            <a:lstStyle/>
            <a:p>
              <a:pPr algn="ctr">
                <a:lnSpc>
                  <a:spcPts val="2717"/>
                </a:lnSpc>
              </a:pPr>
              <a:r>
                <a:rPr lang="en-US" sz="2090">
                  <a:solidFill>
                    <a:srgbClr val="000000"/>
                  </a:solidFill>
                  <a:latin typeface="Montserrat"/>
                  <a:ea typeface="Montserrat"/>
                  <a:cs typeface="Montserrat"/>
                  <a:sym typeface="Montserrat"/>
                </a:rPr>
                <a:t>2</a:t>
              </a:r>
            </a:p>
          </p:txBody>
        </p:sp>
      </p:grpSp>
      <p:grpSp>
        <p:nvGrpSpPr>
          <p:cNvPr id="71" name="Group 71"/>
          <p:cNvGrpSpPr/>
          <p:nvPr/>
        </p:nvGrpSpPr>
        <p:grpSpPr>
          <a:xfrm>
            <a:off x="13126274" y="2972704"/>
            <a:ext cx="1979730" cy="640052"/>
            <a:chOff x="0" y="0"/>
            <a:chExt cx="2639640" cy="853403"/>
          </a:xfrm>
        </p:grpSpPr>
        <p:grpSp>
          <p:nvGrpSpPr>
            <p:cNvPr id="72" name="Group 72"/>
            <p:cNvGrpSpPr/>
            <p:nvPr/>
          </p:nvGrpSpPr>
          <p:grpSpPr>
            <a:xfrm>
              <a:off x="0" y="0"/>
              <a:ext cx="2639640" cy="853403"/>
              <a:chOff x="0" y="0"/>
              <a:chExt cx="6906959" cy="1853333"/>
            </a:xfrm>
          </p:grpSpPr>
          <p:sp>
            <p:nvSpPr>
              <p:cNvPr id="73" name="Freeform 73"/>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74" name="TextBox 74"/>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الثانية</a:t>
              </a:r>
            </a:p>
          </p:txBody>
        </p:sp>
      </p:grpSp>
      <p:grpSp>
        <p:nvGrpSpPr>
          <p:cNvPr id="75" name="Group 75"/>
          <p:cNvGrpSpPr/>
          <p:nvPr/>
        </p:nvGrpSpPr>
        <p:grpSpPr>
          <a:xfrm>
            <a:off x="11069967" y="2972704"/>
            <a:ext cx="1979730" cy="640052"/>
            <a:chOff x="0" y="0"/>
            <a:chExt cx="2639640" cy="853403"/>
          </a:xfrm>
        </p:grpSpPr>
        <p:grpSp>
          <p:nvGrpSpPr>
            <p:cNvPr id="76" name="Group 76"/>
            <p:cNvGrpSpPr/>
            <p:nvPr/>
          </p:nvGrpSpPr>
          <p:grpSpPr>
            <a:xfrm>
              <a:off x="0" y="0"/>
              <a:ext cx="2639640" cy="853403"/>
              <a:chOff x="0" y="0"/>
              <a:chExt cx="6906959" cy="1853333"/>
            </a:xfrm>
          </p:grpSpPr>
          <p:sp>
            <p:nvSpPr>
              <p:cNvPr id="77" name="Freeform 77"/>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78" name="TextBox 78"/>
            <p:cNvSpPr txBox="1"/>
            <p:nvPr/>
          </p:nvSpPr>
          <p:spPr>
            <a:xfrm>
              <a:off x="199403" y="195606"/>
              <a:ext cx="2240834" cy="443118"/>
            </a:xfrm>
            <a:prstGeom prst="rect">
              <a:avLst/>
            </a:prstGeom>
          </p:spPr>
          <p:txBody>
            <a:bodyPr lIns="0" tIns="0" rIns="0" bIns="0" rtlCol="0" anchor="t">
              <a:spAutoFit/>
            </a:bodyPr>
            <a:lstStyle/>
            <a:p>
              <a:pPr algn="ctr">
                <a:lnSpc>
                  <a:spcPts val="2717"/>
                </a:lnSpc>
              </a:pPr>
              <a:r>
                <a:rPr lang="en-US" sz="2090">
                  <a:solidFill>
                    <a:srgbClr val="000000"/>
                  </a:solidFill>
                  <a:latin typeface="Montserrat"/>
                  <a:ea typeface="Montserrat"/>
                  <a:cs typeface="Montserrat"/>
                  <a:sym typeface="Montserrat"/>
                </a:rPr>
                <a:t>2017</a:t>
              </a:r>
            </a:p>
          </p:txBody>
        </p:sp>
      </p:grpSp>
      <p:grpSp>
        <p:nvGrpSpPr>
          <p:cNvPr id="79" name="Group 79"/>
          <p:cNvGrpSpPr/>
          <p:nvPr/>
        </p:nvGrpSpPr>
        <p:grpSpPr>
          <a:xfrm>
            <a:off x="9013659" y="2972704"/>
            <a:ext cx="1979730" cy="618675"/>
            <a:chOff x="0" y="0"/>
            <a:chExt cx="2639640" cy="824899"/>
          </a:xfrm>
        </p:grpSpPr>
        <p:grpSp>
          <p:nvGrpSpPr>
            <p:cNvPr id="80" name="Group 80"/>
            <p:cNvGrpSpPr/>
            <p:nvPr/>
          </p:nvGrpSpPr>
          <p:grpSpPr>
            <a:xfrm>
              <a:off x="0" y="0"/>
              <a:ext cx="2639640" cy="824899"/>
              <a:chOff x="0" y="0"/>
              <a:chExt cx="6906959" cy="1791432"/>
            </a:xfrm>
          </p:grpSpPr>
          <p:sp>
            <p:nvSpPr>
              <p:cNvPr id="81" name="Freeform 81"/>
              <p:cNvSpPr/>
              <p:nvPr/>
            </p:nvSpPr>
            <p:spPr>
              <a:xfrm flipH="1">
                <a:off x="0" y="0"/>
                <a:ext cx="6906959" cy="1791432"/>
              </a:xfrm>
              <a:custGeom>
                <a:avLst/>
                <a:gdLst/>
                <a:ahLst/>
                <a:cxnLst/>
                <a:rect l="l" t="t" r="r" b="b"/>
                <a:pathLst>
                  <a:path w="6906959" h="1791432">
                    <a:moveTo>
                      <a:pt x="0" y="895716"/>
                    </a:moveTo>
                    <a:cubicBezTo>
                      <a:pt x="0" y="1362934"/>
                      <a:pt x="428371" y="1791432"/>
                      <a:pt x="956945" y="1791432"/>
                    </a:cubicBezTo>
                    <a:lnTo>
                      <a:pt x="5950014" y="1791432"/>
                    </a:lnTo>
                    <a:cubicBezTo>
                      <a:pt x="6478588" y="1791432"/>
                      <a:pt x="6906959" y="1362934"/>
                      <a:pt x="6906959" y="895716"/>
                    </a:cubicBezTo>
                    <a:cubicBezTo>
                      <a:pt x="6906959" y="428371"/>
                      <a:pt x="6478588" y="0"/>
                      <a:pt x="5950014" y="0"/>
                    </a:cubicBezTo>
                    <a:lnTo>
                      <a:pt x="956945" y="0"/>
                    </a:lnTo>
                    <a:cubicBezTo>
                      <a:pt x="428498" y="0"/>
                      <a:pt x="0" y="428371"/>
                      <a:pt x="0" y="895716"/>
                    </a:cubicBezTo>
                    <a:close/>
                  </a:path>
                </a:pathLst>
              </a:custGeom>
              <a:solidFill>
                <a:srgbClr val="FFFFFF"/>
              </a:solidFill>
            </p:spPr>
            <p:txBody>
              <a:bodyPr/>
              <a:lstStyle/>
              <a:p>
                <a:endParaRPr lang="en-US"/>
              </a:p>
            </p:txBody>
          </p:sp>
        </p:grpSp>
        <p:sp>
          <p:nvSpPr>
            <p:cNvPr id="82" name="TextBox 82"/>
            <p:cNvSpPr txBox="1"/>
            <p:nvPr/>
          </p:nvSpPr>
          <p:spPr>
            <a:xfrm>
              <a:off x="199403" y="186081"/>
              <a:ext cx="2240834" cy="424139"/>
            </a:xfrm>
            <a:prstGeom prst="rect">
              <a:avLst/>
            </a:prstGeom>
          </p:spPr>
          <p:txBody>
            <a:bodyPr lIns="0" tIns="0" rIns="0" bIns="0" rtlCol="0" anchor="t">
              <a:spAutoFit/>
            </a:bodyPr>
            <a:lstStyle/>
            <a:p>
              <a:pPr algn="ctr" rtl="1">
                <a:lnSpc>
                  <a:spcPts val="2547"/>
                </a:lnSpc>
              </a:pPr>
              <a:r>
                <a:rPr lang="ar-EG" sz="1959">
                  <a:solidFill>
                    <a:srgbClr val="000000"/>
                  </a:solidFill>
                  <a:latin typeface="Montserrat"/>
                  <a:ea typeface="Montserrat"/>
                  <a:cs typeface="Montserrat"/>
                  <a:sym typeface="Montserrat"/>
                  <a:rtl/>
                </a:rPr>
                <a:t>سبورت فور اول</a:t>
              </a:r>
            </a:p>
          </p:txBody>
        </p:sp>
      </p:grpSp>
      <p:grpSp>
        <p:nvGrpSpPr>
          <p:cNvPr id="83" name="Group 83"/>
          <p:cNvGrpSpPr/>
          <p:nvPr/>
        </p:nvGrpSpPr>
        <p:grpSpPr>
          <a:xfrm>
            <a:off x="7339018" y="2972704"/>
            <a:ext cx="1598064" cy="640052"/>
            <a:chOff x="0" y="0"/>
            <a:chExt cx="2130752" cy="853403"/>
          </a:xfrm>
        </p:grpSpPr>
        <p:grpSp>
          <p:nvGrpSpPr>
            <p:cNvPr id="84" name="Group 84"/>
            <p:cNvGrpSpPr/>
            <p:nvPr/>
          </p:nvGrpSpPr>
          <p:grpSpPr>
            <a:xfrm>
              <a:off x="0" y="0"/>
              <a:ext cx="2130752" cy="853403"/>
              <a:chOff x="0" y="0"/>
              <a:chExt cx="5575388" cy="1853333"/>
            </a:xfrm>
          </p:grpSpPr>
          <p:sp>
            <p:nvSpPr>
              <p:cNvPr id="85" name="Freeform 85"/>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86" name="TextBox 86"/>
            <p:cNvSpPr txBox="1"/>
            <p:nvPr/>
          </p:nvSpPr>
          <p:spPr>
            <a:xfrm>
              <a:off x="160961" y="195606"/>
              <a:ext cx="1808831"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الإمارات</a:t>
              </a:r>
            </a:p>
          </p:txBody>
        </p:sp>
      </p:grpSp>
      <p:grpSp>
        <p:nvGrpSpPr>
          <p:cNvPr id="87" name="Group 87"/>
          <p:cNvGrpSpPr/>
          <p:nvPr/>
        </p:nvGrpSpPr>
        <p:grpSpPr>
          <a:xfrm>
            <a:off x="5612330" y="2972704"/>
            <a:ext cx="1650111" cy="587375"/>
            <a:chOff x="0" y="0"/>
            <a:chExt cx="2200148" cy="783166"/>
          </a:xfrm>
        </p:grpSpPr>
        <p:grpSp>
          <p:nvGrpSpPr>
            <p:cNvPr id="88" name="Group 88"/>
            <p:cNvGrpSpPr/>
            <p:nvPr/>
          </p:nvGrpSpPr>
          <p:grpSpPr>
            <a:xfrm>
              <a:off x="0" y="0"/>
              <a:ext cx="2200148" cy="783166"/>
              <a:chOff x="0" y="0"/>
              <a:chExt cx="5575388" cy="1647154"/>
            </a:xfrm>
          </p:grpSpPr>
          <p:sp>
            <p:nvSpPr>
              <p:cNvPr id="89" name="Freeform 89"/>
              <p:cNvSpPr/>
              <p:nvPr/>
            </p:nvSpPr>
            <p:spPr>
              <a:xfrm flipH="1">
                <a:off x="0" y="0"/>
                <a:ext cx="5575388" cy="1647154"/>
              </a:xfrm>
              <a:custGeom>
                <a:avLst/>
                <a:gdLst/>
                <a:ahLst/>
                <a:cxnLst/>
                <a:rect l="l" t="t" r="r" b="b"/>
                <a:pathLst>
                  <a:path w="5575388" h="1647154">
                    <a:moveTo>
                      <a:pt x="0" y="823577"/>
                    </a:moveTo>
                    <a:cubicBezTo>
                      <a:pt x="0" y="1218656"/>
                      <a:pt x="428371" y="1647154"/>
                      <a:pt x="956945" y="1647154"/>
                    </a:cubicBezTo>
                    <a:lnTo>
                      <a:pt x="4618443" y="1647154"/>
                    </a:lnTo>
                    <a:cubicBezTo>
                      <a:pt x="5147017" y="1647154"/>
                      <a:pt x="5575388" y="1218656"/>
                      <a:pt x="5575388" y="823577"/>
                    </a:cubicBezTo>
                    <a:cubicBezTo>
                      <a:pt x="5575388" y="428371"/>
                      <a:pt x="5147017" y="0"/>
                      <a:pt x="4618443" y="0"/>
                    </a:cubicBezTo>
                    <a:lnTo>
                      <a:pt x="956945" y="0"/>
                    </a:lnTo>
                    <a:cubicBezTo>
                      <a:pt x="428498" y="0"/>
                      <a:pt x="0" y="428371"/>
                      <a:pt x="0" y="823577"/>
                    </a:cubicBezTo>
                    <a:close/>
                  </a:path>
                </a:pathLst>
              </a:custGeom>
              <a:solidFill>
                <a:srgbClr val="FFFFFF"/>
              </a:solidFill>
            </p:spPr>
            <p:txBody>
              <a:bodyPr/>
              <a:lstStyle/>
              <a:p>
                <a:endParaRPr lang="en-US"/>
              </a:p>
            </p:txBody>
          </p:sp>
        </p:grpSp>
        <p:sp>
          <p:nvSpPr>
            <p:cNvPr id="90" name="TextBox 90"/>
            <p:cNvSpPr txBox="1"/>
            <p:nvPr/>
          </p:nvSpPr>
          <p:spPr>
            <a:xfrm>
              <a:off x="166203" y="202597"/>
              <a:ext cx="1867742" cy="358898"/>
            </a:xfrm>
            <a:prstGeom prst="rect">
              <a:avLst/>
            </a:prstGeom>
          </p:spPr>
          <p:txBody>
            <a:bodyPr lIns="0" tIns="0" rIns="0" bIns="0" rtlCol="0" anchor="t">
              <a:spAutoFit/>
            </a:bodyPr>
            <a:lstStyle/>
            <a:p>
              <a:pPr algn="ctr" rtl="1">
                <a:lnSpc>
                  <a:spcPts val="2237"/>
                </a:lnSpc>
              </a:pPr>
              <a:r>
                <a:rPr lang="ar-EG" sz="1721">
                  <a:solidFill>
                    <a:srgbClr val="000000"/>
                  </a:solidFill>
                  <a:latin typeface="Montserrat"/>
                  <a:ea typeface="Montserrat"/>
                  <a:cs typeface="Montserrat"/>
                  <a:sym typeface="Montserrat"/>
                  <a:rtl/>
                </a:rPr>
                <a:t>ابوبكر عبدالله</a:t>
              </a:r>
            </a:p>
          </p:txBody>
        </p:sp>
      </p:grpSp>
      <p:grpSp>
        <p:nvGrpSpPr>
          <p:cNvPr id="91" name="Group 91"/>
          <p:cNvGrpSpPr/>
          <p:nvPr/>
        </p:nvGrpSpPr>
        <p:grpSpPr>
          <a:xfrm>
            <a:off x="3989735" y="2972704"/>
            <a:ext cx="1598064" cy="604415"/>
            <a:chOff x="0" y="0"/>
            <a:chExt cx="2130752" cy="805886"/>
          </a:xfrm>
        </p:grpSpPr>
        <p:grpSp>
          <p:nvGrpSpPr>
            <p:cNvPr id="92" name="Group 92"/>
            <p:cNvGrpSpPr/>
            <p:nvPr/>
          </p:nvGrpSpPr>
          <p:grpSpPr>
            <a:xfrm>
              <a:off x="0" y="0"/>
              <a:ext cx="2130752" cy="805886"/>
              <a:chOff x="0" y="0"/>
              <a:chExt cx="5575388" cy="1750140"/>
            </a:xfrm>
          </p:grpSpPr>
          <p:sp>
            <p:nvSpPr>
              <p:cNvPr id="93" name="Freeform 93"/>
              <p:cNvSpPr/>
              <p:nvPr/>
            </p:nvSpPr>
            <p:spPr>
              <a:xfrm flipH="1">
                <a:off x="0" y="0"/>
                <a:ext cx="5575388" cy="1750140"/>
              </a:xfrm>
              <a:custGeom>
                <a:avLst/>
                <a:gdLst/>
                <a:ahLst/>
                <a:cxnLst/>
                <a:rect l="l" t="t" r="r" b="b"/>
                <a:pathLst>
                  <a:path w="5575388" h="1750140">
                    <a:moveTo>
                      <a:pt x="0" y="875070"/>
                    </a:moveTo>
                    <a:cubicBezTo>
                      <a:pt x="0" y="1321642"/>
                      <a:pt x="428371" y="1750140"/>
                      <a:pt x="956945" y="1750140"/>
                    </a:cubicBezTo>
                    <a:lnTo>
                      <a:pt x="4618443" y="1750140"/>
                    </a:lnTo>
                    <a:cubicBezTo>
                      <a:pt x="5147017" y="1750140"/>
                      <a:pt x="5575388" y="1321642"/>
                      <a:pt x="5575388" y="875070"/>
                    </a:cubicBezTo>
                    <a:cubicBezTo>
                      <a:pt x="5575388" y="428371"/>
                      <a:pt x="5147017" y="0"/>
                      <a:pt x="4618443" y="0"/>
                    </a:cubicBezTo>
                    <a:lnTo>
                      <a:pt x="956945" y="0"/>
                    </a:lnTo>
                    <a:cubicBezTo>
                      <a:pt x="428498" y="0"/>
                      <a:pt x="0" y="428371"/>
                      <a:pt x="0" y="875070"/>
                    </a:cubicBezTo>
                    <a:close/>
                  </a:path>
                </a:pathLst>
              </a:custGeom>
              <a:solidFill>
                <a:srgbClr val="FFFFFF"/>
              </a:solidFill>
            </p:spPr>
            <p:txBody>
              <a:bodyPr/>
              <a:lstStyle/>
              <a:p>
                <a:endParaRPr lang="en-US"/>
              </a:p>
            </p:txBody>
          </p:sp>
        </p:grpSp>
        <p:sp>
          <p:nvSpPr>
            <p:cNvPr id="94" name="TextBox 94"/>
            <p:cNvSpPr txBox="1"/>
            <p:nvPr/>
          </p:nvSpPr>
          <p:spPr>
            <a:xfrm>
              <a:off x="160961" y="195606"/>
              <a:ext cx="1808831" cy="395601"/>
            </a:xfrm>
            <a:prstGeom prst="rect">
              <a:avLst/>
            </a:prstGeom>
          </p:spPr>
          <p:txBody>
            <a:bodyPr lIns="0" tIns="0" rIns="0" bIns="0" rtlCol="0" anchor="t">
              <a:spAutoFit/>
            </a:bodyPr>
            <a:lstStyle/>
            <a:p>
              <a:pPr algn="ctr" rtl="1">
                <a:lnSpc>
                  <a:spcPts val="2446"/>
                </a:lnSpc>
              </a:pPr>
              <a:r>
                <a:rPr lang="ar-EG" sz="1881">
                  <a:solidFill>
                    <a:srgbClr val="000000"/>
                  </a:solidFill>
                  <a:latin typeface="Montserrat"/>
                  <a:ea typeface="Montserrat"/>
                  <a:cs typeface="Montserrat"/>
                  <a:sym typeface="Montserrat"/>
                  <a:rtl/>
                </a:rPr>
                <a:t>سيف الصبيح</a:t>
              </a:r>
            </a:p>
          </p:txBody>
        </p:sp>
      </p:grpSp>
      <p:grpSp>
        <p:nvGrpSpPr>
          <p:cNvPr id="95" name="Group 95"/>
          <p:cNvGrpSpPr/>
          <p:nvPr/>
        </p:nvGrpSpPr>
        <p:grpSpPr>
          <a:xfrm>
            <a:off x="2315094" y="2972704"/>
            <a:ext cx="1598064" cy="618662"/>
            <a:chOff x="0" y="0"/>
            <a:chExt cx="2130752" cy="824883"/>
          </a:xfrm>
        </p:grpSpPr>
        <p:grpSp>
          <p:nvGrpSpPr>
            <p:cNvPr id="96" name="Group 96"/>
            <p:cNvGrpSpPr/>
            <p:nvPr/>
          </p:nvGrpSpPr>
          <p:grpSpPr>
            <a:xfrm>
              <a:off x="0" y="0"/>
              <a:ext cx="2130752" cy="824883"/>
              <a:chOff x="0" y="0"/>
              <a:chExt cx="5575388" cy="1791395"/>
            </a:xfrm>
          </p:grpSpPr>
          <p:sp>
            <p:nvSpPr>
              <p:cNvPr id="97" name="Freeform 97"/>
              <p:cNvSpPr/>
              <p:nvPr/>
            </p:nvSpPr>
            <p:spPr>
              <a:xfrm flipH="1">
                <a:off x="0" y="0"/>
                <a:ext cx="5575388" cy="1791395"/>
              </a:xfrm>
              <a:custGeom>
                <a:avLst/>
                <a:gdLst/>
                <a:ahLst/>
                <a:cxnLst/>
                <a:rect l="l" t="t" r="r" b="b"/>
                <a:pathLst>
                  <a:path w="5575388" h="1791395">
                    <a:moveTo>
                      <a:pt x="0" y="895698"/>
                    </a:moveTo>
                    <a:cubicBezTo>
                      <a:pt x="0" y="1362897"/>
                      <a:pt x="428371" y="1791395"/>
                      <a:pt x="956945" y="1791395"/>
                    </a:cubicBezTo>
                    <a:lnTo>
                      <a:pt x="4618443" y="1791395"/>
                    </a:lnTo>
                    <a:cubicBezTo>
                      <a:pt x="5147017" y="1791395"/>
                      <a:pt x="5575388" y="1362897"/>
                      <a:pt x="5575388" y="895698"/>
                    </a:cubicBezTo>
                    <a:cubicBezTo>
                      <a:pt x="5575388" y="428371"/>
                      <a:pt x="5147017" y="0"/>
                      <a:pt x="4618443" y="0"/>
                    </a:cubicBezTo>
                    <a:lnTo>
                      <a:pt x="956945" y="0"/>
                    </a:lnTo>
                    <a:cubicBezTo>
                      <a:pt x="428498" y="0"/>
                      <a:pt x="0" y="428371"/>
                      <a:pt x="0" y="895698"/>
                    </a:cubicBezTo>
                    <a:close/>
                  </a:path>
                </a:pathLst>
              </a:custGeom>
              <a:solidFill>
                <a:srgbClr val="FFFFFF"/>
              </a:solidFill>
            </p:spPr>
            <p:txBody>
              <a:bodyPr/>
              <a:lstStyle/>
              <a:p>
                <a:endParaRPr lang="en-US"/>
              </a:p>
            </p:txBody>
          </p:sp>
        </p:grpSp>
        <p:sp>
          <p:nvSpPr>
            <p:cNvPr id="98" name="TextBox 98"/>
            <p:cNvSpPr txBox="1"/>
            <p:nvPr/>
          </p:nvSpPr>
          <p:spPr>
            <a:xfrm>
              <a:off x="160961" y="186081"/>
              <a:ext cx="1808831" cy="424122"/>
            </a:xfrm>
            <a:prstGeom prst="rect">
              <a:avLst/>
            </a:prstGeom>
          </p:spPr>
          <p:txBody>
            <a:bodyPr lIns="0" tIns="0" rIns="0" bIns="0" rtlCol="0" anchor="t">
              <a:spAutoFit/>
            </a:bodyPr>
            <a:lstStyle/>
            <a:p>
              <a:pPr algn="ctr" rtl="1">
                <a:lnSpc>
                  <a:spcPts val="2549"/>
                </a:lnSpc>
              </a:pPr>
              <a:r>
                <a:rPr lang="ar-EG" sz="1960">
                  <a:solidFill>
                    <a:srgbClr val="000000"/>
                  </a:solidFill>
                  <a:latin typeface="Montserrat"/>
                  <a:ea typeface="Montserrat"/>
                  <a:cs typeface="Montserrat"/>
                  <a:sym typeface="Montserrat"/>
                  <a:rtl/>
                </a:rPr>
                <a:t>محمد احمد</a:t>
              </a:r>
            </a:p>
          </p:txBody>
        </p:sp>
      </p:grpSp>
      <p:grpSp>
        <p:nvGrpSpPr>
          <p:cNvPr id="99" name="Group 99"/>
          <p:cNvGrpSpPr/>
          <p:nvPr/>
        </p:nvGrpSpPr>
        <p:grpSpPr>
          <a:xfrm>
            <a:off x="15216206" y="3583052"/>
            <a:ext cx="1078852" cy="640052"/>
            <a:chOff x="0" y="0"/>
            <a:chExt cx="1438470" cy="853403"/>
          </a:xfrm>
        </p:grpSpPr>
        <p:grpSp>
          <p:nvGrpSpPr>
            <p:cNvPr id="100" name="Group 100"/>
            <p:cNvGrpSpPr/>
            <p:nvPr/>
          </p:nvGrpSpPr>
          <p:grpSpPr>
            <a:xfrm>
              <a:off x="0" y="0"/>
              <a:ext cx="1438470" cy="853403"/>
              <a:chOff x="0" y="0"/>
              <a:chExt cx="3763941" cy="1853333"/>
            </a:xfrm>
          </p:grpSpPr>
          <p:sp>
            <p:nvSpPr>
              <p:cNvPr id="101" name="Freeform 101"/>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02" name="TextBox 102"/>
            <p:cNvSpPr txBox="1"/>
            <p:nvPr/>
          </p:nvSpPr>
          <p:spPr>
            <a:xfrm>
              <a:off x="108665" y="195606"/>
              <a:ext cx="1221141" cy="443118"/>
            </a:xfrm>
            <a:prstGeom prst="rect">
              <a:avLst/>
            </a:prstGeom>
          </p:spPr>
          <p:txBody>
            <a:bodyPr lIns="0" tIns="0" rIns="0" bIns="0" rtlCol="0" anchor="t">
              <a:spAutoFit/>
            </a:bodyPr>
            <a:lstStyle/>
            <a:p>
              <a:pPr algn="ctr">
                <a:lnSpc>
                  <a:spcPts val="2717"/>
                </a:lnSpc>
              </a:pPr>
              <a:r>
                <a:rPr lang="en-US" sz="2090">
                  <a:solidFill>
                    <a:srgbClr val="000000"/>
                  </a:solidFill>
                  <a:latin typeface="Montserrat"/>
                  <a:ea typeface="Montserrat"/>
                  <a:cs typeface="Montserrat"/>
                  <a:sym typeface="Montserrat"/>
                </a:rPr>
                <a:t>3</a:t>
              </a:r>
            </a:p>
          </p:txBody>
        </p:sp>
      </p:grpSp>
      <p:grpSp>
        <p:nvGrpSpPr>
          <p:cNvPr id="103" name="Group 103"/>
          <p:cNvGrpSpPr/>
          <p:nvPr/>
        </p:nvGrpSpPr>
        <p:grpSpPr>
          <a:xfrm>
            <a:off x="13160734" y="3583052"/>
            <a:ext cx="1979730" cy="640052"/>
            <a:chOff x="0" y="0"/>
            <a:chExt cx="2639640" cy="853403"/>
          </a:xfrm>
        </p:grpSpPr>
        <p:grpSp>
          <p:nvGrpSpPr>
            <p:cNvPr id="104" name="Group 104"/>
            <p:cNvGrpSpPr/>
            <p:nvPr/>
          </p:nvGrpSpPr>
          <p:grpSpPr>
            <a:xfrm>
              <a:off x="0" y="0"/>
              <a:ext cx="2639640" cy="853403"/>
              <a:chOff x="0" y="0"/>
              <a:chExt cx="6906959" cy="1853333"/>
            </a:xfrm>
          </p:grpSpPr>
          <p:sp>
            <p:nvSpPr>
              <p:cNvPr id="105" name="Freeform 105"/>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06" name="TextBox 106"/>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الثالثة</a:t>
              </a:r>
            </a:p>
          </p:txBody>
        </p:sp>
      </p:grpSp>
      <p:grpSp>
        <p:nvGrpSpPr>
          <p:cNvPr id="107" name="Group 107"/>
          <p:cNvGrpSpPr/>
          <p:nvPr/>
        </p:nvGrpSpPr>
        <p:grpSpPr>
          <a:xfrm>
            <a:off x="11104427" y="3583052"/>
            <a:ext cx="1979730" cy="640052"/>
            <a:chOff x="0" y="0"/>
            <a:chExt cx="2639640" cy="853403"/>
          </a:xfrm>
        </p:grpSpPr>
        <p:grpSp>
          <p:nvGrpSpPr>
            <p:cNvPr id="108" name="Group 108"/>
            <p:cNvGrpSpPr/>
            <p:nvPr/>
          </p:nvGrpSpPr>
          <p:grpSpPr>
            <a:xfrm>
              <a:off x="0" y="0"/>
              <a:ext cx="2639640" cy="853403"/>
              <a:chOff x="0" y="0"/>
              <a:chExt cx="6906959" cy="1853333"/>
            </a:xfrm>
          </p:grpSpPr>
          <p:sp>
            <p:nvSpPr>
              <p:cNvPr id="109" name="Freeform 109"/>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10" name="TextBox 110"/>
            <p:cNvSpPr txBox="1"/>
            <p:nvPr/>
          </p:nvSpPr>
          <p:spPr>
            <a:xfrm>
              <a:off x="199403" y="195606"/>
              <a:ext cx="2240834" cy="443118"/>
            </a:xfrm>
            <a:prstGeom prst="rect">
              <a:avLst/>
            </a:prstGeom>
          </p:spPr>
          <p:txBody>
            <a:bodyPr lIns="0" tIns="0" rIns="0" bIns="0" rtlCol="0" anchor="t">
              <a:spAutoFit/>
            </a:bodyPr>
            <a:lstStyle/>
            <a:p>
              <a:pPr algn="ctr">
                <a:lnSpc>
                  <a:spcPts val="2717"/>
                </a:lnSpc>
              </a:pPr>
              <a:r>
                <a:rPr lang="en-US" sz="2090">
                  <a:solidFill>
                    <a:srgbClr val="000000"/>
                  </a:solidFill>
                  <a:latin typeface="Montserrat"/>
                  <a:ea typeface="Montserrat"/>
                  <a:cs typeface="Montserrat"/>
                  <a:sym typeface="Montserrat"/>
                </a:rPr>
                <a:t>2018</a:t>
              </a:r>
            </a:p>
          </p:txBody>
        </p:sp>
      </p:grpSp>
      <p:grpSp>
        <p:nvGrpSpPr>
          <p:cNvPr id="111" name="Group 111"/>
          <p:cNvGrpSpPr/>
          <p:nvPr/>
        </p:nvGrpSpPr>
        <p:grpSpPr>
          <a:xfrm>
            <a:off x="9048119" y="3583052"/>
            <a:ext cx="1979730" cy="640052"/>
            <a:chOff x="0" y="0"/>
            <a:chExt cx="2639640" cy="853403"/>
          </a:xfrm>
        </p:grpSpPr>
        <p:grpSp>
          <p:nvGrpSpPr>
            <p:cNvPr id="112" name="Group 112"/>
            <p:cNvGrpSpPr/>
            <p:nvPr/>
          </p:nvGrpSpPr>
          <p:grpSpPr>
            <a:xfrm>
              <a:off x="0" y="0"/>
              <a:ext cx="2639640" cy="853403"/>
              <a:chOff x="0" y="0"/>
              <a:chExt cx="6906959" cy="1853333"/>
            </a:xfrm>
          </p:grpSpPr>
          <p:sp>
            <p:nvSpPr>
              <p:cNvPr id="113" name="Freeform 113"/>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14" name="TextBox 114"/>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الفتي الذهبي</a:t>
              </a:r>
            </a:p>
          </p:txBody>
        </p:sp>
      </p:grpSp>
      <p:grpSp>
        <p:nvGrpSpPr>
          <p:cNvPr id="115" name="Group 115"/>
          <p:cNvGrpSpPr/>
          <p:nvPr/>
        </p:nvGrpSpPr>
        <p:grpSpPr>
          <a:xfrm>
            <a:off x="7373478" y="3583052"/>
            <a:ext cx="1598064" cy="640052"/>
            <a:chOff x="0" y="0"/>
            <a:chExt cx="2130752" cy="853403"/>
          </a:xfrm>
        </p:grpSpPr>
        <p:grpSp>
          <p:nvGrpSpPr>
            <p:cNvPr id="116" name="Group 116"/>
            <p:cNvGrpSpPr/>
            <p:nvPr/>
          </p:nvGrpSpPr>
          <p:grpSpPr>
            <a:xfrm>
              <a:off x="0" y="0"/>
              <a:ext cx="2130752" cy="853403"/>
              <a:chOff x="0" y="0"/>
              <a:chExt cx="5575388" cy="1853333"/>
            </a:xfrm>
          </p:grpSpPr>
          <p:sp>
            <p:nvSpPr>
              <p:cNvPr id="117" name="Freeform 117"/>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18" name="TextBox 118"/>
            <p:cNvSpPr txBox="1"/>
            <p:nvPr/>
          </p:nvSpPr>
          <p:spPr>
            <a:xfrm>
              <a:off x="160961" y="195606"/>
              <a:ext cx="1808831"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السعودية</a:t>
              </a:r>
            </a:p>
          </p:txBody>
        </p:sp>
      </p:grpSp>
      <p:grpSp>
        <p:nvGrpSpPr>
          <p:cNvPr id="119" name="Group 119"/>
          <p:cNvGrpSpPr/>
          <p:nvPr/>
        </p:nvGrpSpPr>
        <p:grpSpPr>
          <a:xfrm>
            <a:off x="5646790" y="3583052"/>
            <a:ext cx="1650111" cy="558157"/>
            <a:chOff x="0" y="0"/>
            <a:chExt cx="2200148" cy="744210"/>
          </a:xfrm>
        </p:grpSpPr>
        <p:grpSp>
          <p:nvGrpSpPr>
            <p:cNvPr id="120" name="Group 120"/>
            <p:cNvGrpSpPr/>
            <p:nvPr/>
          </p:nvGrpSpPr>
          <p:grpSpPr>
            <a:xfrm>
              <a:off x="0" y="0"/>
              <a:ext cx="2200148" cy="744210"/>
              <a:chOff x="0" y="0"/>
              <a:chExt cx="5575388" cy="1565221"/>
            </a:xfrm>
          </p:grpSpPr>
          <p:sp>
            <p:nvSpPr>
              <p:cNvPr id="121" name="Freeform 121"/>
              <p:cNvSpPr/>
              <p:nvPr/>
            </p:nvSpPr>
            <p:spPr>
              <a:xfrm flipH="1">
                <a:off x="0" y="0"/>
                <a:ext cx="5575388" cy="1565221"/>
              </a:xfrm>
              <a:custGeom>
                <a:avLst/>
                <a:gdLst/>
                <a:ahLst/>
                <a:cxnLst/>
                <a:rect l="l" t="t" r="r" b="b"/>
                <a:pathLst>
                  <a:path w="5575388" h="1565221">
                    <a:moveTo>
                      <a:pt x="0" y="782611"/>
                    </a:moveTo>
                    <a:cubicBezTo>
                      <a:pt x="0" y="1136723"/>
                      <a:pt x="428371" y="1565221"/>
                      <a:pt x="956945" y="1565221"/>
                    </a:cubicBezTo>
                    <a:lnTo>
                      <a:pt x="4618443" y="1565221"/>
                    </a:lnTo>
                    <a:cubicBezTo>
                      <a:pt x="5147017" y="1565221"/>
                      <a:pt x="5575388" y="1136723"/>
                      <a:pt x="5575388" y="782611"/>
                    </a:cubicBezTo>
                    <a:cubicBezTo>
                      <a:pt x="5575388" y="428371"/>
                      <a:pt x="5147017" y="0"/>
                      <a:pt x="4618443" y="0"/>
                    </a:cubicBezTo>
                    <a:lnTo>
                      <a:pt x="956945" y="0"/>
                    </a:lnTo>
                    <a:cubicBezTo>
                      <a:pt x="428498" y="0"/>
                      <a:pt x="0" y="428371"/>
                      <a:pt x="0" y="782611"/>
                    </a:cubicBezTo>
                    <a:close/>
                  </a:path>
                </a:pathLst>
              </a:custGeom>
              <a:solidFill>
                <a:srgbClr val="FFFFFF"/>
              </a:solidFill>
            </p:spPr>
            <p:txBody>
              <a:bodyPr/>
              <a:lstStyle/>
              <a:p>
                <a:endParaRPr lang="en-US"/>
              </a:p>
            </p:txBody>
          </p:sp>
        </p:grpSp>
        <p:sp>
          <p:nvSpPr>
            <p:cNvPr id="122" name="TextBox 122"/>
            <p:cNvSpPr txBox="1"/>
            <p:nvPr/>
          </p:nvSpPr>
          <p:spPr>
            <a:xfrm>
              <a:off x="166203" y="202597"/>
              <a:ext cx="1867742" cy="319941"/>
            </a:xfrm>
            <a:prstGeom prst="rect">
              <a:avLst/>
            </a:prstGeom>
          </p:spPr>
          <p:txBody>
            <a:bodyPr lIns="0" tIns="0" rIns="0" bIns="0" rtlCol="0" anchor="t">
              <a:spAutoFit/>
            </a:bodyPr>
            <a:lstStyle/>
            <a:p>
              <a:pPr algn="ctr" rtl="1">
                <a:lnSpc>
                  <a:spcPts val="1988"/>
                </a:lnSpc>
              </a:pPr>
              <a:r>
                <a:rPr lang="ar-EG" sz="1529">
                  <a:solidFill>
                    <a:srgbClr val="000000"/>
                  </a:solidFill>
                  <a:latin typeface="Montserrat"/>
                  <a:ea typeface="Montserrat"/>
                  <a:cs typeface="Montserrat"/>
                  <a:sym typeface="Montserrat"/>
                  <a:rtl/>
                </a:rPr>
                <a:t>عبدالله الخالدي</a:t>
              </a:r>
            </a:p>
          </p:txBody>
        </p:sp>
      </p:grpSp>
      <p:grpSp>
        <p:nvGrpSpPr>
          <p:cNvPr id="123" name="Group 123"/>
          <p:cNvGrpSpPr/>
          <p:nvPr/>
        </p:nvGrpSpPr>
        <p:grpSpPr>
          <a:xfrm>
            <a:off x="4024195" y="3583052"/>
            <a:ext cx="1598064" cy="576199"/>
            <a:chOff x="0" y="0"/>
            <a:chExt cx="2130752" cy="768265"/>
          </a:xfrm>
        </p:grpSpPr>
        <p:grpSp>
          <p:nvGrpSpPr>
            <p:cNvPr id="124" name="Group 124"/>
            <p:cNvGrpSpPr/>
            <p:nvPr/>
          </p:nvGrpSpPr>
          <p:grpSpPr>
            <a:xfrm>
              <a:off x="0" y="0"/>
              <a:ext cx="2130752" cy="768265"/>
              <a:chOff x="0" y="0"/>
              <a:chExt cx="5575388" cy="1668439"/>
            </a:xfrm>
          </p:grpSpPr>
          <p:sp>
            <p:nvSpPr>
              <p:cNvPr id="125" name="Freeform 125"/>
              <p:cNvSpPr/>
              <p:nvPr/>
            </p:nvSpPr>
            <p:spPr>
              <a:xfrm flipH="1">
                <a:off x="0" y="0"/>
                <a:ext cx="5575388" cy="1668439"/>
              </a:xfrm>
              <a:custGeom>
                <a:avLst/>
                <a:gdLst/>
                <a:ahLst/>
                <a:cxnLst/>
                <a:rect l="l" t="t" r="r" b="b"/>
                <a:pathLst>
                  <a:path w="5575388" h="1668439">
                    <a:moveTo>
                      <a:pt x="0" y="834219"/>
                    </a:moveTo>
                    <a:cubicBezTo>
                      <a:pt x="0" y="1239941"/>
                      <a:pt x="428371" y="1668439"/>
                      <a:pt x="956945" y="1668439"/>
                    </a:cubicBezTo>
                    <a:lnTo>
                      <a:pt x="4618443" y="1668439"/>
                    </a:lnTo>
                    <a:cubicBezTo>
                      <a:pt x="5147017" y="1668439"/>
                      <a:pt x="5575388" y="1239941"/>
                      <a:pt x="5575388" y="834219"/>
                    </a:cubicBezTo>
                    <a:cubicBezTo>
                      <a:pt x="5575388" y="428371"/>
                      <a:pt x="5147017" y="0"/>
                      <a:pt x="4618443" y="0"/>
                    </a:cubicBezTo>
                    <a:lnTo>
                      <a:pt x="956945" y="0"/>
                    </a:lnTo>
                    <a:cubicBezTo>
                      <a:pt x="428498" y="0"/>
                      <a:pt x="0" y="428371"/>
                      <a:pt x="0" y="834219"/>
                    </a:cubicBezTo>
                    <a:close/>
                  </a:path>
                </a:pathLst>
              </a:custGeom>
              <a:solidFill>
                <a:srgbClr val="FFFFFF"/>
              </a:solidFill>
            </p:spPr>
            <p:txBody>
              <a:bodyPr/>
              <a:lstStyle/>
              <a:p>
                <a:endParaRPr lang="en-US"/>
              </a:p>
            </p:txBody>
          </p:sp>
        </p:grpSp>
        <p:sp>
          <p:nvSpPr>
            <p:cNvPr id="126" name="TextBox 126"/>
            <p:cNvSpPr txBox="1"/>
            <p:nvPr/>
          </p:nvSpPr>
          <p:spPr>
            <a:xfrm>
              <a:off x="160961" y="205131"/>
              <a:ext cx="1808831" cy="348455"/>
            </a:xfrm>
            <a:prstGeom prst="rect">
              <a:avLst/>
            </a:prstGeom>
          </p:spPr>
          <p:txBody>
            <a:bodyPr lIns="0" tIns="0" rIns="0" bIns="0" rtlCol="0" anchor="t">
              <a:spAutoFit/>
            </a:bodyPr>
            <a:lstStyle/>
            <a:p>
              <a:pPr algn="ctr" rtl="1">
                <a:lnSpc>
                  <a:spcPts val="2195"/>
                </a:lnSpc>
              </a:pPr>
              <a:r>
                <a:rPr lang="ar-EG" sz="1689">
                  <a:solidFill>
                    <a:srgbClr val="000000"/>
                  </a:solidFill>
                  <a:latin typeface="Montserrat"/>
                  <a:ea typeface="Montserrat"/>
                  <a:cs typeface="Montserrat"/>
                  <a:sym typeface="Montserrat"/>
                  <a:rtl/>
                </a:rPr>
                <a:t>احمد الشمري</a:t>
              </a:r>
            </a:p>
          </p:txBody>
        </p:sp>
      </p:grpSp>
      <p:grpSp>
        <p:nvGrpSpPr>
          <p:cNvPr id="127" name="Group 127"/>
          <p:cNvGrpSpPr/>
          <p:nvPr/>
        </p:nvGrpSpPr>
        <p:grpSpPr>
          <a:xfrm>
            <a:off x="2349553" y="3583052"/>
            <a:ext cx="1598064" cy="604699"/>
            <a:chOff x="0" y="0"/>
            <a:chExt cx="2130752" cy="806266"/>
          </a:xfrm>
        </p:grpSpPr>
        <p:grpSp>
          <p:nvGrpSpPr>
            <p:cNvPr id="128" name="Group 128"/>
            <p:cNvGrpSpPr/>
            <p:nvPr/>
          </p:nvGrpSpPr>
          <p:grpSpPr>
            <a:xfrm>
              <a:off x="0" y="0"/>
              <a:ext cx="2130752" cy="806266"/>
              <a:chOff x="0" y="0"/>
              <a:chExt cx="5575388" cy="1750965"/>
            </a:xfrm>
          </p:grpSpPr>
          <p:sp>
            <p:nvSpPr>
              <p:cNvPr id="129" name="Freeform 129"/>
              <p:cNvSpPr/>
              <p:nvPr/>
            </p:nvSpPr>
            <p:spPr>
              <a:xfrm flipH="1">
                <a:off x="0" y="0"/>
                <a:ext cx="5575388" cy="1750964"/>
              </a:xfrm>
              <a:custGeom>
                <a:avLst/>
                <a:gdLst/>
                <a:ahLst/>
                <a:cxnLst/>
                <a:rect l="l" t="t" r="r" b="b"/>
                <a:pathLst>
                  <a:path w="5575388" h="1750964">
                    <a:moveTo>
                      <a:pt x="0" y="875482"/>
                    </a:moveTo>
                    <a:cubicBezTo>
                      <a:pt x="0" y="1322466"/>
                      <a:pt x="428371" y="1750964"/>
                      <a:pt x="956945" y="1750964"/>
                    </a:cubicBezTo>
                    <a:lnTo>
                      <a:pt x="4618443" y="1750964"/>
                    </a:lnTo>
                    <a:cubicBezTo>
                      <a:pt x="5147017" y="1750964"/>
                      <a:pt x="5575388" y="1322466"/>
                      <a:pt x="5575388" y="875482"/>
                    </a:cubicBezTo>
                    <a:cubicBezTo>
                      <a:pt x="5575388" y="428371"/>
                      <a:pt x="5147017" y="0"/>
                      <a:pt x="4618443" y="0"/>
                    </a:cubicBezTo>
                    <a:lnTo>
                      <a:pt x="956945" y="0"/>
                    </a:lnTo>
                    <a:cubicBezTo>
                      <a:pt x="428498" y="0"/>
                      <a:pt x="0" y="428371"/>
                      <a:pt x="0" y="875482"/>
                    </a:cubicBezTo>
                    <a:close/>
                  </a:path>
                </a:pathLst>
              </a:custGeom>
              <a:solidFill>
                <a:srgbClr val="FFFFFF"/>
              </a:solidFill>
            </p:spPr>
            <p:txBody>
              <a:bodyPr/>
              <a:lstStyle/>
              <a:p>
                <a:endParaRPr lang="en-US"/>
              </a:p>
            </p:txBody>
          </p:sp>
        </p:grpSp>
        <p:sp>
          <p:nvSpPr>
            <p:cNvPr id="130" name="TextBox 130"/>
            <p:cNvSpPr txBox="1"/>
            <p:nvPr/>
          </p:nvSpPr>
          <p:spPr>
            <a:xfrm>
              <a:off x="160961" y="186081"/>
              <a:ext cx="1808831" cy="405505"/>
            </a:xfrm>
            <a:prstGeom prst="rect">
              <a:avLst/>
            </a:prstGeom>
          </p:spPr>
          <p:txBody>
            <a:bodyPr lIns="0" tIns="0" rIns="0" bIns="0" rtlCol="0" anchor="t">
              <a:spAutoFit/>
            </a:bodyPr>
            <a:lstStyle/>
            <a:p>
              <a:pPr algn="ctr" rtl="1">
                <a:lnSpc>
                  <a:spcPts val="2416"/>
                </a:lnSpc>
              </a:pPr>
              <a:r>
                <a:rPr lang="ar-EG" sz="1859">
                  <a:solidFill>
                    <a:srgbClr val="000000"/>
                  </a:solidFill>
                  <a:latin typeface="Montserrat"/>
                  <a:ea typeface="Montserrat"/>
                  <a:cs typeface="Montserrat"/>
                  <a:sym typeface="Montserrat"/>
                  <a:rtl/>
                </a:rPr>
                <a:t>السيد هاشم</a:t>
              </a:r>
            </a:p>
          </p:txBody>
        </p:sp>
      </p:grpSp>
      <p:grpSp>
        <p:nvGrpSpPr>
          <p:cNvPr id="131" name="Group 131"/>
          <p:cNvGrpSpPr/>
          <p:nvPr/>
        </p:nvGrpSpPr>
        <p:grpSpPr>
          <a:xfrm>
            <a:off x="15193233" y="4202929"/>
            <a:ext cx="1078852" cy="640052"/>
            <a:chOff x="0" y="0"/>
            <a:chExt cx="1438470" cy="853403"/>
          </a:xfrm>
        </p:grpSpPr>
        <p:grpSp>
          <p:nvGrpSpPr>
            <p:cNvPr id="132" name="Group 132"/>
            <p:cNvGrpSpPr/>
            <p:nvPr/>
          </p:nvGrpSpPr>
          <p:grpSpPr>
            <a:xfrm>
              <a:off x="0" y="0"/>
              <a:ext cx="1438470" cy="853403"/>
              <a:chOff x="0" y="0"/>
              <a:chExt cx="3763941" cy="1853333"/>
            </a:xfrm>
          </p:grpSpPr>
          <p:sp>
            <p:nvSpPr>
              <p:cNvPr id="133" name="Freeform 133"/>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34" name="TextBox 134"/>
            <p:cNvSpPr txBox="1"/>
            <p:nvPr/>
          </p:nvSpPr>
          <p:spPr>
            <a:xfrm>
              <a:off x="108665" y="195606"/>
              <a:ext cx="1221141" cy="443118"/>
            </a:xfrm>
            <a:prstGeom prst="rect">
              <a:avLst/>
            </a:prstGeom>
          </p:spPr>
          <p:txBody>
            <a:bodyPr lIns="0" tIns="0" rIns="0" bIns="0" rtlCol="0" anchor="t">
              <a:spAutoFit/>
            </a:bodyPr>
            <a:lstStyle/>
            <a:p>
              <a:pPr algn="ctr">
                <a:lnSpc>
                  <a:spcPts val="2717"/>
                </a:lnSpc>
              </a:pPr>
              <a:r>
                <a:rPr lang="en-US" sz="2090">
                  <a:solidFill>
                    <a:srgbClr val="000000"/>
                  </a:solidFill>
                  <a:latin typeface="Montserrat"/>
                  <a:ea typeface="Montserrat"/>
                  <a:cs typeface="Montserrat"/>
                  <a:sym typeface="Montserrat"/>
                </a:rPr>
                <a:t>4</a:t>
              </a:r>
            </a:p>
          </p:txBody>
        </p:sp>
      </p:grpSp>
      <p:grpSp>
        <p:nvGrpSpPr>
          <p:cNvPr id="135" name="Group 135"/>
          <p:cNvGrpSpPr/>
          <p:nvPr/>
        </p:nvGrpSpPr>
        <p:grpSpPr>
          <a:xfrm>
            <a:off x="13137761" y="4202929"/>
            <a:ext cx="1979730" cy="640052"/>
            <a:chOff x="0" y="0"/>
            <a:chExt cx="2639640" cy="853403"/>
          </a:xfrm>
        </p:grpSpPr>
        <p:grpSp>
          <p:nvGrpSpPr>
            <p:cNvPr id="136" name="Group 136"/>
            <p:cNvGrpSpPr/>
            <p:nvPr/>
          </p:nvGrpSpPr>
          <p:grpSpPr>
            <a:xfrm>
              <a:off x="0" y="0"/>
              <a:ext cx="2639640" cy="853403"/>
              <a:chOff x="0" y="0"/>
              <a:chExt cx="6906959" cy="1853333"/>
            </a:xfrm>
          </p:grpSpPr>
          <p:sp>
            <p:nvSpPr>
              <p:cNvPr id="137" name="Freeform 137"/>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38" name="TextBox 138"/>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الرابعة</a:t>
              </a:r>
            </a:p>
          </p:txBody>
        </p:sp>
      </p:grpSp>
      <p:grpSp>
        <p:nvGrpSpPr>
          <p:cNvPr id="139" name="Group 139"/>
          <p:cNvGrpSpPr/>
          <p:nvPr/>
        </p:nvGrpSpPr>
        <p:grpSpPr>
          <a:xfrm>
            <a:off x="11081453" y="4202929"/>
            <a:ext cx="1979730" cy="640052"/>
            <a:chOff x="0" y="0"/>
            <a:chExt cx="2639640" cy="853403"/>
          </a:xfrm>
        </p:grpSpPr>
        <p:grpSp>
          <p:nvGrpSpPr>
            <p:cNvPr id="140" name="Group 140"/>
            <p:cNvGrpSpPr/>
            <p:nvPr/>
          </p:nvGrpSpPr>
          <p:grpSpPr>
            <a:xfrm>
              <a:off x="0" y="0"/>
              <a:ext cx="2639640" cy="853403"/>
              <a:chOff x="0" y="0"/>
              <a:chExt cx="6906959" cy="1853333"/>
            </a:xfrm>
          </p:grpSpPr>
          <p:sp>
            <p:nvSpPr>
              <p:cNvPr id="141" name="Freeform 141"/>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42" name="TextBox 142"/>
            <p:cNvSpPr txBox="1"/>
            <p:nvPr/>
          </p:nvSpPr>
          <p:spPr>
            <a:xfrm>
              <a:off x="199403" y="195606"/>
              <a:ext cx="2240834" cy="443118"/>
            </a:xfrm>
            <a:prstGeom prst="rect">
              <a:avLst/>
            </a:prstGeom>
          </p:spPr>
          <p:txBody>
            <a:bodyPr lIns="0" tIns="0" rIns="0" bIns="0" rtlCol="0" anchor="t">
              <a:spAutoFit/>
            </a:bodyPr>
            <a:lstStyle/>
            <a:p>
              <a:pPr algn="ctr">
                <a:lnSpc>
                  <a:spcPts val="2717"/>
                </a:lnSpc>
              </a:pPr>
              <a:r>
                <a:rPr lang="en-US" sz="2090">
                  <a:solidFill>
                    <a:srgbClr val="000000"/>
                  </a:solidFill>
                  <a:latin typeface="Montserrat"/>
                  <a:ea typeface="Montserrat"/>
                  <a:cs typeface="Montserrat"/>
                  <a:sym typeface="Montserrat"/>
                </a:rPr>
                <a:t>2019</a:t>
              </a:r>
            </a:p>
          </p:txBody>
        </p:sp>
      </p:grpSp>
      <p:grpSp>
        <p:nvGrpSpPr>
          <p:cNvPr id="143" name="Group 143"/>
          <p:cNvGrpSpPr/>
          <p:nvPr/>
        </p:nvGrpSpPr>
        <p:grpSpPr>
          <a:xfrm>
            <a:off x="9025146" y="4202929"/>
            <a:ext cx="1979730" cy="618359"/>
            <a:chOff x="0" y="0"/>
            <a:chExt cx="2639640" cy="824479"/>
          </a:xfrm>
        </p:grpSpPr>
        <p:grpSp>
          <p:nvGrpSpPr>
            <p:cNvPr id="144" name="Group 144"/>
            <p:cNvGrpSpPr/>
            <p:nvPr/>
          </p:nvGrpSpPr>
          <p:grpSpPr>
            <a:xfrm>
              <a:off x="0" y="0"/>
              <a:ext cx="2639640" cy="824479"/>
              <a:chOff x="0" y="0"/>
              <a:chExt cx="6906959" cy="1790519"/>
            </a:xfrm>
          </p:grpSpPr>
          <p:sp>
            <p:nvSpPr>
              <p:cNvPr id="145" name="Freeform 145"/>
              <p:cNvSpPr/>
              <p:nvPr/>
            </p:nvSpPr>
            <p:spPr>
              <a:xfrm flipH="1">
                <a:off x="0" y="0"/>
                <a:ext cx="6906959" cy="1790519"/>
              </a:xfrm>
              <a:custGeom>
                <a:avLst/>
                <a:gdLst/>
                <a:ahLst/>
                <a:cxnLst/>
                <a:rect l="l" t="t" r="r" b="b"/>
                <a:pathLst>
                  <a:path w="6906959" h="1790519">
                    <a:moveTo>
                      <a:pt x="0" y="895260"/>
                    </a:moveTo>
                    <a:cubicBezTo>
                      <a:pt x="0" y="1362021"/>
                      <a:pt x="428371" y="1790519"/>
                      <a:pt x="956945" y="1790519"/>
                    </a:cubicBezTo>
                    <a:lnTo>
                      <a:pt x="5950014" y="1790519"/>
                    </a:lnTo>
                    <a:cubicBezTo>
                      <a:pt x="6478588" y="1790519"/>
                      <a:pt x="6906959" y="1362021"/>
                      <a:pt x="6906959" y="895260"/>
                    </a:cubicBezTo>
                    <a:cubicBezTo>
                      <a:pt x="6906959" y="428371"/>
                      <a:pt x="6478588" y="0"/>
                      <a:pt x="5950014" y="0"/>
                    </a:cubicBezTo>
                    <a:lnTo>
                      <a:pt x="956945" y="0"/>
                    </a:lnTo>
                    <a:cubicBezTo>
                      <a:pt x="428498" y="0"/>
                      <a:pt x="0" y="428371"/>
                      <a:pt x="0" y="895260"/>
                    </a:cubicBezTo>
                    <a:close/>
                  </a:path>
                </a:pathLst>
              </a:custGeom>
              <a:solidFill>
                <a:srgbClr val="FFFFFF"/>
              </a:solidFill>
            </p:spPr>
            <p:txBody>
              <a:bodyPr/>
              <a:lstStyle/>
              <a:p>
                <a:endParaRPr lang="en-US"/>
              </a:p>
            </p:txBody>
          </p:sp>
        </p:grpSp>
        <p:sp>
          <p:nvSpPr>
            <p:cNvPr id="146" name="TextBox 146"/>
            <p:cNvSpPr txBox="1"/>
            <p:nvPr/>
          </p:nvSpPr>
          <p:spPr>
            <a:xfrm>
              <a:off x="199403" y="195606"/>
              <a:ext cx="2240834" cy="414194"/>
            </a:xfrm>
            <a:prstGeom prst="rect">
              <a:avLst/>
            </a:prstGeom>
          </p:spPr>
          <p:txBody>
            <a:bodyPr lIns="0" tIns="0" rIns="0" bIns="0" rtlCol="0" anchor="t">
              <a:spAutoFit/>
            </a:bodyPr>
            <a:lstStyle/>
            <a:p>
              <a:pPr algn="ctr" rtl="1">
                <a:lnSpc>
                  <a:spcPts val="2580"/>
                </a:lnSpc>
              </a:pPr>
              <a:r>
                <a:rPr lang="ar-EG" sz="1984">
                  <a:solidFill>
                    <a:srgbClr val="000000"/>
                  </a:solidFill>
                  <a:latin typeface="Montserrat"/>
                  <a:ea typeface="Montserrat"/>
                  <a:cs typeface="Montserrat"/>
                  <a:sym typeface="Montserrat"/>
                  <a:rtl/>
                </a:rPr>
                <a:t>اكاديمية أوليه</a:t>
              </a:r>
            </a:p>
          </p:txBody>
        </p:sp>
      </p:grpSp>
      <p:grpSp>
        <p:nvGrpSpPr>
          <p:cNvPr id="147" name="Group 147"/>
          <p:cNvGrpSpPr/>
          <p:nvPr/>
        </p:nvGrpSpPr>
        <p:grpSpPr>
          <a:xfrm>
            <a:off x="7350505" y="4202929"/>
            <a:ext cx="1598064" cy="640052"/>
            <a:chOff x="0" y="0"/>
            <a:chExt cx="2130752" cy="853403"/>
          </a:xfrm>
        </p:grpSpPr>
        <p:grpSp>
          <p:nvGrpSpPr>
            <p:cNvPr id="148" name="Group 148"/>
            <p:cNvGrpSpPr/>
            <p:nvPr/>
          </p:nvGrpSpPr>
          <p:grpSpPr>
            <a:xfrm>
              <a:off x="0" y="0"/>
              <a:ext cx="2130752" cy="853403"/>
              <a:chOff x="0" y="0"/>
              <a:chExt cx="5575388" cy="1853333"/>
            </a:xfrm>
          </p:grpSpPr>
          <p:sp>
            <p:nvSpPr>
              <p:cNvPr id="149" name="Freeform 149"/>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50" name="TextBox 150"/>
            <p:cNvSpPr txBox="1"/>
            <p:nvPr/>
          </p:nvSpPr>
          <p:spPr>
            <a:xfrm>
              <a:off x="160961" y="195606"/>
              <a:ext cx="1808831"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البحرين</a:t>
              </a:r>
            </a:p>
          </p:txBody>
        </p:sp>
      </p:grpSp>
      <p:grpSp>
        <p:nvGrpSpPr>
          <p:cNvPr id="151" name="Group 151"/>
          <p:cNvGrpSpPr/>
          <p:nvPr/>
        </p:nvGrpSpPr>
        <p:grpSpPr>
          <a:xfrm>
            <a:off x="5623817" y="4202929"/>
            <a:ext cx="1650111" cy="587375"/>
            <a:chOff x="0" y="0"/>
            <a:chExt cx="2200148" cy="783166"/>
          </a:xfrm>
        </p:grpSpPr>
        <p:grpSp>
          <p:nvGrpSpPr>
            <p:cNvPr id="152" name="Group 152"/>
            <p:cNvGrpSpPr/>
            <p:nvPr/>
          </p:nvGrpSpPr>
          <p:grpSpPr>
            <a:xfrm>
              <a:off x="0" y="0"/>
              <a:ext cx="2200148" cy="783166"/>
              <a:chOff x="0" y="0"/>
              <a:chExt cx="5575388" cy="1647154"/>
            </a:xfrm>
          </p:grpSpPr>
          <p:sp>
            <p:nvSpPr>
              <p:cNvPr id="153" name="Freeform 153"/>
              <p:cNvSpPr/>
              <p:nvPr/>
            </p:nvSpPr>
            <p:spPr>
              <a:xfrm flipH="1">
                <a:off x="0" y="0"/>
                <a:ext cx="5575388" cy="1647154"/>
              </a:xfrm>
              <a:custGeom>
                <a:avLst/>
                <a:gdLst/>
                <a:ahLst/>
                <a:cxnLst/>
                <a:rect l="l" t="t" r="r" b="b"/>
                <a:pathLst>
                  <a:path w="5575388" h="1647154">
                    <a:moveTo>
                      <a:pt x="0" y="823577"/>
                    </a:moveTo>
                    <a:cubicBezTo>
                      <a:pt x="0" y="1218656"/>
                      <a:pt x="428371" y="1647154"/>
                      <a:pt x="956945" y="1647154"/>
                    </a:cubicBezTo>
                    <a:lnTo>
                      <a:pt x="4618443" y="1647154"/>
                    </a:lnTo>
                    <a:cubicBezTo>
                      <a:pt x="5147017" y="1647154"/>
                      <a:pt x="5575388" y="1218656"/>
                      <a:pt x="5575388" y="823577"/>
                    </a:cubicBezTo>
                    <a:cubicBezTo>
                      <a:pt x="5575388" y="428371"/>
                      <a:pt x="5147017" y="0"/>
                      <a:pt x="4618443" y="0"/>
                    </a:cubicBezTo>
                    <a:lnTo>
                      <a:pt x="956945" y="0"/>
                    </a:lnTo>
                    <a:cubicBezTo>
                      <a:pt x="428498" y="0"/>
                      <a:pt x="0" y="428371"/>
                      <a:pt x="0" y="823577"/>
                    </a:cubicBezTo>
                    <a:close/>
                  </a:path>
                </a:pathLst>
              </a:custGeom>
              <a:solidFill>
                <a:srgbClr val="FFFFFF"/>
              </a:solidFill>
            </p:spPr>
            <p:txBody>
              <a:bodyPr/>
              <a:lstStyle/>
              <a:p>
                <a:endParaRPr lang="en-US"/>
              </a:p>
            </p:txBody>
          </p:sp>
        </p:grpSp>
        <p:sp>
          <p:nvSpPr>
            <p:cNvPr id="154" name="TextBox 154"/>
            <p:cNvSpPr txBox="1"/>
            <p:nvPr/>
          </p:nvSpPr>
          <p:spPr>
            <a:xfrm>
              <a:off x="166203" y="202597"/>
              <a:ext cx="1867742" cy="358898"/>
            </a:xfrm>
            <a:prstGeom prst="rect">
              <a:avLst/>
            </a:prstGeom>
          </p:spPr>
          <p:txBody>
            <a:bodyPr lIns="0" tIns="0" rIns="0" bIns="0" rtlCol="0" anchor="t">
              <a:spAutoFit/>
            </a:bodyPr>
            <a:lstStyle/>
            <a:p>
              <a:pPr algn="ctr" rtl="1">
                <a:lnSpc>
                  <a:spcPts val="2237"/>
                </a:lnSpc>
              </a:pPr>
              <a:r>
                <a:rPr lang="ar-EG" sz="1721">
                  <a:solidFill>
                    <a:srgbClr val="000000"/>
                  </a:solidFill>
                  <a:latin typeface="Montserrat"/>
                  <a:ea typeface="Montserrat"/>
                  <a:cs typeface="Montserrat"/>
                  <a:sym typeface="Montserrat"/>
                  <a:rtl/>
                </a:rPr>
                <a:t>اندرجا</a:t>
              </a:r>
            </a:p>
          </p:txBody>
        </p:sp>
      </p:grpSp>
      <p:grpSp>
        <p:nvGrpSpPr>
          <p:cNvPr id="155" name="Group 155"/>
          <p:cNvGrpSpPr/>
          <p:nvPr/>
        </p:nvGrpSpPr>
        <p:grpSpPr>
          <a:xfrm>
            <a:off x="4001222" y="4202929"/>
            <a:ext cx="1598064" cy="611740"/>
            <a:chOff x="0" y="0"/>
            <a:chExt cx="2130752" cy="815653"/>
          </a:xfrm>
        </p:grpSpPr>
        <p:grpSp>
          <p:nvGrpSpPr>
            <p:cNvPr id="156" name="Group 156"/>
            <p:cNvGrpSpPr/>
            <p:nvPr/>
          </p:nvGrpSpPr>
          <p:grpSpPr>
            <a:xfrm>
              <a:off x="0" y="0"/>
              <a:ext cx="2130752" cy="815653"/>
              <a:chOff x="0" y="0"/>
              <a:chExt cx="5575388" cy="1771352"/>
            </a:xfrm>
          </p:grpSpPr>
          <p:sp>
            <p:nvSpPr>
              <p:cNvPr id="157" name="Freeform 157"/>
              <p:cNvSpPr/>
              <p:nvPr/>
            </p:nvSpPr>
            <p:spPr>
              <a:xfrm flipH="1">
                <a:off x="0" y="0"/>
                <a:ext cx="5575388" cy="1771352"/>
              </a:xfrm>
              <a:custGeom>
                <a:avLst/>
                <a:gdLst/>
                <a:ahLst/>
                <a:cxnLst/>
                <a:rect l="l" t="t" r="r" b="b"/>
                <a:pathLst>
                  <a:path w="5575388" h="1771352">
                    <a:moveTo>
                      <a:pt x="0" y="885676"/>
                    </a:moveTo>
                    <a:cubicBezTo>
                      <a:pt x="0" y="1342853"/>
                      <a:pt x="428371" y="1771352"/>
                      <a:pt x="956945" y="1771352"/>
                    </a:cubicBezTo>
                    <a:lnTo>
                      <a:pt x="4618443" y="1771352"/>
                    </a:lnTo>
                    <a:cubicBezTo>
                      <a:pt x="5147017" y="1771352"/>
                      <a:pt x="5575388" y="1342853"/>
                      <a:pt x="5575388" y="885676"/>
                    </a:cubicBezTo>
                    <a:cubicBezTo>
                      <a:pt x="5575388" y="428371"/>
                      <a:pt x="5147017" y="0"/>
                      <a:pt x="4618443" y="0"/>
                    </a:cubicBezTo>
                    <a:lnTo>
                      <a:pt x="956945" y="0"/>
                    </a:lnTo>
                    <a:cubicBezTo>
                      <a:pt x="428498" y="0"/>
                      <a:pt x="0" y="428371"/>
                      <a:pt x="0" y="885676"/>
                    </a:cubicBezTo>
                    <a:close/>
                  </a:path>
                </a:pathLst>
              </a:custGeom>
              <a:solidFill>
                <a:srgbClr val="FFFFFF"/>
              </a:solidFill>
            </p:spPr>
            <p:txBody>
              <a:bodyPr/>
              <a:lstStyle/>
              <a:p>
                <a:endParaRPr lang="en-US"/>
              </a:p>
            </p:txBody>
          </p:sp>
        </p:grpSp>
        <p:sp>
          <p:nvSpPr>
            <p:cNvPr id="158" name="TextBox 158"/>
            <p:cNvSpPr txBox="1"/>
            <p:nvPr/>
          </p:nvSpPr>
          <p:spPr>
            <a:xfrm>
              <a:off x="160961" y="195606"/>
              <a:ext cx="1808831" cy="405368"/>
            </a:xfrm>
            <a:prstGeom prst="rect">
              <a:avLst/>
            </a:prstGeom>
          </p:spPr>
          <p:txBody>
            <a:bodyPr lIns="0" tIns="0" rIns="0" bIns="0" rtlCol="0" anchor="t">
              <a:spAutoFit/>
            </a:bodyPr>
            <a:lstStyle/>
            <a:p>
              <a:pPr algn="ctr" rtl="1">
                <a:lnSpc>
                  <a:spcPts val="2477"/>
                </a:lnSpc>
              </a:pPr>
              <a:r>
                <a:rPr lang="ar-EG" sz="1905">
                  <a:solidFill>
                    <a:srgbClr val="000000"/>
                  </a:solidFill>
                  <a:latin typeface="Montserrat"/>
                  <a:ea typeface="Montserrat"/>
                  <a:cs typeface="Montserrat"/>
                  <a:sym typeface="Montserrat"/>
                  <a:rtl/>
                </a:rPr>
                <a:t>مازن نبيل</a:t>
              </a:r>
            </a:p>
          </p:txBody>
        </p:sp>
      </p:grpSp>
      <p:grpSp>
        <p:nvGrpSpPr>
          <p:cNvPr id="159" name="Group 159"/>
          <p:cNvGrpSpPr/>
          <p:nvPr/>
        </p:nvGrpSpPr>
        <p:grpSpPr>
          <a:xfrm>
            <a:off x="2326580" y="4202929"/>
            <a:ext cx="1598064" cy="640052"/>
            <a:chOff x="0" y="0"/>
            <a:chExt cx="2130752" cy="853403"/>
          </a:xfrm>
        </p:grpSpPr>
        <p:grpSp>
          <p:nvGrpSpPr>
            <p:cNvPr id="160" name="Group 160"/>
            <p:cNvGrpSpPr/>
            <p:nvPr/>
          </p:nvGrpSpPr>
          <p:grpSpPr>
            <a:xfrm>
              <a:off x="0" y="0"/>
              <a:ext cx="2130752" cy="853403"/>
              <a:chOff x="0" y="0"/>
              <a:chExt cx="5575388" cy="1853333"/>
            </a:xfrm>
          </p:grpSpPr>
          <p:sp>
            <p:nvSpPr>
              <p:cNvPr id="161" name="Freeform 161"/>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62" name="TextBox 162"/>
            <p:cNvSpPr txBox="1"/>
            <p:nvPr/>
          </p:nvSpPr>
          <p:spPr>
            <a:xfrm>
              <a:off x="160961" y="195606"/>
              <a:ext cx="1808831"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اندرجا</a:t>
              </a:r>
            </a:p>
          </p:txBody>
        </p:sp>
      </p:grpSp>
      <p:grpSp>
        <p:nvGrpSpPr>
          <p:cNvPr id="163" name="Group 163"/>
          <p:cNvGrpSpPr>
            <a:grpSpLocks noChangeAspect="1"/>
          </p:cNvGrpSpPr>
          <p:nvPr/>
        </p:nvGrpSpPr>
        <p:grpSpPr>
          <a:xfrm>
            <a:off x="16505214" y="1002464"/>
            <a:ext cx="1470926" cy="1436881"/>
            <a:chOff x="0" y="0"/>
            <a:chExt cx="4828540" cy="4716780"/>
          </a:xfrm>
        </p:grpSpPr>
        <p:sp>
          <p:nvSpPr>
            <p:cNvPr id="164" name="Freeform 164"/>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4"/>
              <a:stretch>
                <a:fillRect l="-36915" t="-41529" r="-43064" b="-34247"/>
              </a:stretch>
            </a:blipFill>
          </p:spPr>
          <p:txBody>
            <a:bodyPr/>
            <a:lstStyle/>
            <a:p>
              <a:endParaRPr lang="en-US"/>
            </a:p>
          </p:txBody>
        </p:sp>
      </p:grpSp>
      <p:grpSp>
        <p:nvGrpSpPr>
          <p:cNvPr id="165" name="Group 165"/>
          <p:cNvGrpSpPr>
            <a:grpSpLocks noChangeAspect="1"/>
          </p:cNvGrpSpPr>
          <p:nvPr/>
        </p:nvGrpSpPr>
        <p:grpSpPr>
          <a:xfrm>
            <a:off x="16466260" y="2952782"/>
            <a:ext cx="1470926" cy="1436881"/>
            <a:chOff x="0" y="0"/>
            <a:chExt cx="4828540" cy="4716780"/>
          </a:xfrm>
        </p:grpSpPr>
        <p:sp>
          <p:nvSpPr>
            <p:cNvPr id="166" name="Freeform 166"/>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5"/>
              <a:stretch>
                <a:fillRect l="-23169" t="-81549" r="-33809" b="-149323"/>
              </a:stretch>
            </a:blipFill>
          </p:spPr>
          <p:txBody>
            <a:bodyPr/>
            <a:lstStyle/>
            <a:p>
              <a:endParaRPr lang="en-US"/>
            </a:p>
          </p:txBody>
        </p:sp>
      </p:grpSp>
      <p:grpSp>
        <p:nvGrpSpPr>
          <p:cNvPr id="167" name="Group 167"/>
          <p:cNvGrpSpPr>
            <a:grpSpLocks noChangeAspect="1"/>
          </p:cNvGrpSpPr>
          <p:nvPr/>
        </p:nvGrpSpPr>
        <p:grpSpPr>
          <a:xfrm>
            <a:off x="16505214" y="4874727"/>
            <a:ext cx="1470926" cy="1436881"/>
            <a:chOff x="0" y="0"/>
            <a:chExt cx="4828540" cy="4716780"/>
          </a:xfrm>
        </p:grpSpPr>
        <p:sp>
          <p:nvSpPr>
            <p:cNvPr id="168" name="Freeform 168"/>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6"/>
              <a:stretch>
                <a:fillRect l="-30455" t="-63797" r="-39202" b="-9446"/>
              </a:stretch>
            </a:blipFill>
          </p:spPr>
          <p:txBody>
            <a:bodyPr/>
            <a:lstStyle/>
            <a:p>
              <a:endParaRPr lang="en-US"/>
            </a:p>
          </p:txBody>
        </p:sp>
      </p:grpSp>
      <p:grpSp>
        <p:nvGrpSpPr>
          <p:cNvPr id="169" name="Group 169"/>
          <p:cNvGrpSpPr>
            <a:grpSpLocks noChangeAspect="1"/>
          </p:cNvGrpSpPr>
          <p:nvPr/>
        </p:nvGrpSpPr>
        <p:grpSpPr>
          <a:xfrm>
            <a:off x="16466260" y="6715413"/>
            <a:ext cx="1470926" cy="1436881"/>
            <a:chOff x="0" y="0"/>
            <a:chExt cx="4828540" cy="4716780"/>
          </a:xfrm>
        </p:grpSpPr>
        <p:sp>
          <p:nvSpPr>
            <p:cNvPr id="170" name="Freeform 170"/>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7"/>
              <a:stretch>
                <a:fillRect l="-18342" t="-20987" r="-20756" b="-21482"/>
              </a:stretch>
            </a:blipFill>
          </p:spPr>
          <p:txBody>
            <a:bodyPr/>
            <a:lstStyle/>
            <a:p>
              <a:endParaRPr lang="en-US"/>
            </a:p>
          </p:txBody>
        </p:sp>
      </p:grpSp>
      <p:grpSp>
        <p:nvGrpSpPr>
          <p:cNvPr id="171" name="Group 171"/>
          <p:cNvGrpSpPr>
            <a:grpSpLocks noChangeAspect="1"/>
          </p:cNvGrpSpPr>
          <p:nvPr/>
        </p:nvGrpSpPr>
        <p:grpSpPr>
          <a:xfrm>
            <a:off x="16600763" y="8557478"/>
            <a:ext cx="1386288" cy="1354201"/>
            <a:chOff x="0" y="0"/>
            <a:chExt cx="4828540" cy="4716780"/>
          </a:xfrm>
        </p:grpSpPr>
        <p:sp>
          <p:nvSpPr>
            <p:cNvPr id="172" name="Freeform 172"/>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8"/>
              <a:stretch>
                <a:fillRect l="-41250" t="-6105" r="-58540"/>
              </a:stretch>
            </a:blipFill>
          </p:spPr>
          <p:txBody>
            <a:bodyPr/>
            <a:lstStyle/>
            <a:p>
              <a:endParaRPr lang="en-US"/>
            </a:p>
          </p:txBody>
        </p:sp>
      </p:grpSp>
      <p:grpSp>
        <p:nvGrpSpPr>
          <p:cNvPr id="173" name="Group 173"/>
          <p:cNvGrpSpPr>
            <a:grpSpLocks noChangeAspect="1"/>
          </p:cNvGrpSpPr>
          <p:nvPr/>
        </p:nvGrpSpPr>
        <p:grpSpPr>
          <a:xfrm>
            <a:off x="541396" y="1146367"/>
            <a:ext cx="1439976" cy="1406646"/>
            <a:chOff x="0" y="0"/>
            <a:chExt cx="4828540" cy="4716780"/>
          </a:xfrm>
        </p:grpSpPr>
        <p:sp>
          <p:nvSpPr>
            <p:cNvPr id="174" name="Freeform 174"/>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9"/>
              <a:stretch>
                <a:fillRect l="-4324" r="-4324"/>
              </a:stretch>
            </a:blipFill>
          </p:spPr>
          <p:txBody>
            <a:bodyPr/>
            <a:lstStyle/>
            <a:p>
              <a:endParaRPr lang="en-US"/>
            </a:p>
          </p:txBody>
        </p:sp>
      </p:grpSp>
      <p:sp>
        <p:nvSpPr>
          <p:cNvPr id="175" name="TextBox 175"/>
          <p:cNvSpPr txBox="1"/>
          <p:nvPr/>
        </p:nvSpPr>
        <p:spPr>
          <a:xfrm>
            <a:off x="16466260" y="2586452"/>
            <a:ext cx="1375137" cy="125458"/>
          </a:xfrm>
          <a:prstGeom prst="rect">
            <a:avLst/>
          </a:prstGeom>
        </p:spPr>
        <p:txBody>
          <a:bodyPr lIns="0" tIns="0" rIns="0" bIns="0" rtlCol="0" anchor="t">
            <a:spAutoFit/>
          </a:bodyPr>
          <a:lstStyle/>
          <a:p>
            <a:pPr marL="0" lvl="0" indent="0" algn="r" rtl="1">
              <a:lnSpc>
                <a:spcPts val="989"/>
              </a:lnSpc>
              <a:spcBef>
                <a:spcPct val="0"/>
              </a:spcBef>
            </a:pPr>
            <a:r>
              <a:rPr lang="ar-EG" sz="899">
                <a:solidFill>
                  <a:srgbClr val="FFFFFF"/>
                </a:solidFill>
                <a:latin typeface="Montserrat"/>
                <a:ea typeface="Montserrat"/>
                <a:cs typeface="Montserrat"/>
                <a:sym typeface="Montserrat"/>
                <a:rtl/>
              </a:rPr>
              <a:t>النسخة الأولي</a:t>
            </a:r>
          </a:p>
        </p:txBody>
      </p:sp>
      <p:sp>
        <p:nvSpPr>
          <p:cNvPr id="176" name="TextBox 176"/>
          <p:cNvSpPr txBox="1"/>
          <p:nvPr/>
        </p:nvSpPr>
        <p:spPr>
          <a:xfrm>
            <a:off x="16698793" y="4535842"/>
            <a:ext cx="1121547" cy="125458"/>
          </a:xfrm>
          <a:prstGeom prst="rect">
            <a:avLst/>
          </a:prstGeom>
        </p:spPr>
        <p:txBody>
          <a:bodyPr lIns="0" tIns="0" rIns="0" bIns="0" rtlCol="0" anchor="t">
            <a:spAutoFit/>
          </a:bodyPr>
          <a:lstStyle/>
          <a:p>
            <a:pPr marL="0" lvl="0" indent="0" algn="r" rtl="1">
              <a:lnSpc>
                <a:spcPts val="989"/>
              </a:lnSpc>
              <a:spcBef>
                <a:spcPct val="0"/>
              </a:spcBef>
            </a:pPr>
            <a:r>
              <a:rPr lang="ar-EG" sz="899">
                <a:solidFill>
                  <a:srgbClr val="FFFFFF"/>
                </a:solidFill>
                <a:latin typeface="Montserrat"/>
                <a:ea typeface="Montserrat"/>
                <a:cs typeface="Montserrat"/>
                <a:sym typeface="Montserrat"/>
                <a:rtl/>
              </a:rPr>
              <a:t>النسخة الثانية</a:t>
            </a:r>
          </a:p>
        </p:txBody>
      </p:sp>
      <p:sp>
        <p:nvSpPr>
          <p:cNvPr id="177" name="TextBox 177"/>
          <p:cNvSpPr txBox="1"/>
          <p:nvPr/>
        </p:nvSpPr>
        <p:spPr>
          <a:xfrm>
            <a:off x="16926896" y="6472431"/>
            <a:ext cx="967294" cy="125458"/>
          </a:xfrm>
          <a:prstGeom prst="rect">
            <a:avLst/>
          </a:prstGeom>
        </p:spPr>
        <p:txBody>
          <a:bodyPr lIns="0" tIns="0" rIns="0" bIns="0" rtlCol="0" anchor="t">
            <a:spAutoFit/>
          </a:bodyPr>
          <a:lstStyle/>
          <a:p>
            <a:pPr marL="0" lvl="0" indent="0" algn="r" rtl="1">
              <a:lnSpc>
                <a:spcPts val="989"/>
              </a:lnSpc>
              <a:spcBef>
                <a:spcPct val="0"/>
              </a:spcBef>
            </a:pPr>
            <a:r>
              <a:rPr lang="ar-EG" sz="899">
                <a:solidFill>
                  <a:srgbClr val="FFFFFF"/>
                </a:solidFill>
                <a:latin typeface="Montserrat"/>
                <a:ea typeface="Montserrat"/>
                <a:cs typeface="Montserrat"/>
                <a:sym typeface="Montserrat"/>
                <a:rtl/>
              </a:rPr>
              <a:t>النسخة الثالثة</a:t>
            </a:r>
          </a:p>
        </p:txBody>
      </p:sp>
      <p:sp>
        <p:nvSpPr>
          <p:cNvPr id="178" name="TextBox 178"/>
          <p:cNvSpPr txBox="1"/>
          <p:nvPr/>
        </p:nvSpPr>
        <p:spPr>
          <a:xfrm>
            <a:off x="16870867" y="8304447"/>
            <a:ext cx="873838" cy="125458"/>
          </a:xfrm>
          <a:prstGeom prst="rect">
            <a:avLst/>
          </a:prstGeom>
        </p:spPr>
        <p:txBody>
          <a:bodyPr lIns="0" tIns="0" rIns="0" bIns="0" rtlCol="0" anchor="t">
            <a:spAutoFit/>
          </a:bodyPr>
          <a:lstStyle/>
          <a:p>
            <a:pPr marL="0" lvl="0" indent="0" algn="r" rtl="1">
              <a:lnSpc>
                <a:spcPts val="989"/>
              </a:lnSpc>
              <a:spcBef>
                <a:spcPct val="0"/>
              </a:spcBef>
            </a:pPr>
            <a:r>
              <a:rPr lang="ar-EG" sz="899">
                <a:solidFill>
                  <a:srgbClr val="FFFFFF"/>
                </a:solidFill>
                <a:latin typeface="Montserrat"/>
                <a:ea typeface="Montserrat"/>
                <a:cs typeface="Montserrat"/>
                <a:sym typeface="Montserrat"/>
                <a:rtl/>
              </a:rPr>
              <a:t>النسخة الرابعة</a:t>
            </a:r>
          </a:p>
        </p:txBody>
      </p:sp>
      <p:sp>
        <p:nvSpPr>
          <p:cNvPr id="179" name="TextBox 179"/>
          <p:cNvSpPr txBox="1"/>
          <p:nvPr/>
        </p:nvSpPr>
        <p:spPr>
          <a:xfrm>
            <a:off x="16607636" y="9997227"/>
            <a:ext cx="1457821" cy="219389"/>
          </a:xfrm>
          <a:prstGeom prst="rect">
            <a:avLst/>
          </a:prstGeom>
        </p:spPr>
        <p:txBody>
          <a:bodyPr lIns="0" tIns="0" rIns="0" bIns="0" rtlCol="0" anchor="t">
            <a:spAutoFit/>
          </a:bodyPr>
          <a:lstStyle/>
          <a:p>
            <a:pPr algn="ctr" rtl="1">
              <a:lnSpc>
                <a:spcPts val="911"/>
              </a:lnSpc>
            </a:pPr>
            <a:r>
              <a:rPr lang="ar-EG" sz="828">
                <a:solidFill>
                  <a:srgbClr val="FFFFFF"/>
                </a:solidFill>
                <a:latin typeface="Montserrat"/>
                <a:ea typeface="Montserrat"/>
                <a:cs typeface="Montserrat"/>
                <a:sym typeface="Montserrat"/>
                <a:rtl/>
              </a:rPr>
              <a:t>النسخة الخامسة</a:t>
            </a:r>
          </a:p>
          <a:p>
            <a:pPr marL="0" lvl="0" indent="0" algn="ctr" rtl="1">
              <a:lnSpc>
                <a:spcPts val="911"/>
              </a:lnSpc>
              <a:spcBef>
                <a:spcPct val="0"/>
              </a:spcBef>
            </a:pPr>
            <a:r>
              <a:rPr lang="ar-EG" sz="828">
                <a:solidFill>
                  <a:srgbClr val="FFFFFF"/>
                </a:solidFill>
                <a:latin typeface="Montserrat"/>
                <a:ea typeface="Montserrat"/>
                <a:cs typeface="Montserrat"/>
                <a:sym typeface="Montserrat"/>
                <a:rtl/>
              </a:rPr>
              <a:t> </a:t>
            </a:r>
            <a:r>
              <a:rPr lang="en-US" sz="828">
                <a:solidFill>
                  <a:srgbClr val="FFFFFF"/>
                </a:solidFill>
                <a:latin typeface="Montserrat"/>
                <a:ea typeface="Montserrat"/>
                <a:cs typeface="Montserrat"/>
                <a:sym typeface="Montserrat"/>
              </a:rPr>
              <a:t>12</a:t>
            </a:r>
            <a:r>
              <a:rPr lang="ar-EG" sz="828">
                <a:solidFill>
                  <a:srgbClr val="FFFFFF"/>
                </a:solidFill>
                <a:latin typeface="Montserrat"/>
                <a:ea typeface="Montserrat"/>
                <a:cs typeface="Montserrat"/>
                <a:sym typeface="Montserrat"/>
                <a:rtl/>
              </a:rPr>
              <a:t> سنة</a:t>
            </a:r>
          </a:p>
        </p:txBody>
      </p:sp>
      <p:grpSp>
        <p:nvGrpSpPr>
          <p:cNvPr id="180" name="Group 180"/>
          <p:cNvGrpSpPr/>
          <p:nvPr/>
        </p:nvGrpSpPr>
        <p:grpSpPr>
          <a:xfrm>
            <a:off x="15169605" y="4806691"/>
            <a:ext cx="1083387" cy="642743"/>
            <a:chOff x="0" y="0"/>
            <a:chExt cx="1444516" cy="856990"/>
          </a:xfrm>
        </p:grpSpPr>
        <p:grpSp>
          <p:nvGrpSpPr>
            <p:cNvPr id="181" name="Group 181"/>
            <p:cNvGrpSpPr/>
            <p:nvPr/>
          </p:nvGrpSpPr>
          <p:grpSpPr>
            <a:xfrm>
              <a:off x="0" y="0"/>
              <a:ext cx="1444516" cy="856990"/>
              <a:chOff x="0" y="0"/>
              <a:chExt cx="3763941" cy="1853333"/>
            </a:xfrm>
          </p:grpSpPr>
          <p:sp>
            <p:nvSpPr>
              <p:cNvPr id="182" name="Freeform 182"/>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83" name="TextBox 183"/>
            <p:cNvSpPr txBox="1"/>
            <p:nvPr/>
          </p:nvSpPr>
          <p:spPr>
            <a:xfrm>
              <a:off x="109121" y="196508"/>
              <a:ext cx="122627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5</a:t>
              </a:r>
            </a:p>
          </p:txBody>
        </p:sp>
      </p:grpSp>
      <p:grpSp>
        <p:nvGrpSpPr>
          <p:cNvPr id="184" name="Group 184"/>
          <p:cNvGrpSpPr/>
          <p:nvPr/>
        </p:nvGrpSpPr>
        <p:grpSpPr>
          <a:xfrm>
            <a:off x="11040543" y="4806691"/>
            <a:ext cx="1988051" cy="642743"/>
            <a:chOff x="0" y="0"/>
            <a:chExt cx="2650735" cy="856990"/>
          </a:xfrm>
        </p:grpSpPr>
        <p:grpSp>
          <p:nvGrpSpPr>
            <p:cNvPr id="185" name="Group 185"/>
            <p:cNvGrpSpPr/>
            <p:nvPr/>
          </p:nvGrpSpPr>
          <p:grpSpPr>
            <a:xfrm>
              <a:off x="0" y="0"/>
              <a:ext cx="2650735" cy="856990"/>
              <a:chOff x="0" y="0"/>
              <a:chExt cx="6906959" cy="1853333"/>
            </a:xfrm>
          </p:grpSpPr>
          <p:sp>
            <p:nvSpPr>
              <p:cNvPr id="186" name="Freeform 186"/>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87" name="TextBox 187"/>
            <p:cNvSpPr txBox="1"/>
            <p:nvPr/>
          </p:nvSpPr>
          <p:spPr>
            <a:xfrm>
              <a:off x="200241" y="196508"/>
              <a:ext cx="225025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2022</a:t>
              </a:r>
            </a:p>
          </p:txBody>
        </p:sp>
      </p:grpSp>
      <p:grpSp>
        <p:nvGrpSpPr>
          <p:cNvPr id="188" name="Group 188"/>
          <p:cNvGrpSpPr/>
          <p:nvPr/>
        </p:nvGrpSpPr>
        <p:grpSpPr>
          <a:xfrm>
            <a:off x="8975593" y="4806691"/>
            <a:ext cx="1988051" cy="621275"/>
            <a:chOff x="0" y="0"/>
            <a:chExt cx="2650735" cy="828367"/>
          </a:xfrm>
        </p:grpSpPr>
        <p:grpSp>
          <p:nvGrpSpPr>
            <p:cNvPr id="189" name="Group 189"/>
            <p:cNvGrpSpPr/>
            <p:nvPr/>
          </p:nvGrpSpPr>
          <p:grpSpPr>
            <a:xfrm>
              <a:off x="0" y="0"/>
              <a:ext cx="2650735" cy="828367"/>
              <a:chOff x="0" y="0"/>
              <a:chExt cx="6906959" cy="1791432"/>
            </a:xfrm>
          </p:grpSpPr>
          <p:sp>
            <p:nvSpPr>
              <p:cNvPr id="190" name="Freeform 190"/>
              <p:cNvSpPr/>
              <p:nvPr/>
            </p:nvSpPr>
            <p:spPr>
              <a:xfrm flipH="1">
                <a:off x="0" y="0"/>
                <a:ext cx="6906959" cy="1791432"/>
              </a:xfrm>
              <a:custGeom>
                <a:avLst/>
                <a:gdLst/>
                <a:ahLst/>
                <a:cxnLst/>
                <a:rect l="l" t="t" r="r" b="b"/>
                <a:pathLst>
                  <a:path w="6906959" h="1791432">
                    <a:moveTo>
                      <a:pt x="0" y="895716"/>
                    </a:moveTo>
                    <a:cubicBezTo>
                      <a:pt x="0" y="1362934"/>
                      <a:pt x="428371" y="1791432"/>
                      <a:pt x="956945" y="1791432"/>
                    </a:cubicBezTo>
                    <a:lnTo>
                      <a:pt x="5950014" y="1791432"/>
                    </a:lnTo>
                    <a:cubicBezTo>
                      <a:pt x="6478588" y="1791432"/>
                      <a:pt x="6906959" y="1362934"/>
                      <a:pt x="6906959" y="895716"/>
                    </a:cubicBezTo>
                    <a:cubicBezTo>
                      <a:pt x="6906959" y="428371"/>
                      <a:pt x="6478588" y="0"/>
                      <a:pt x="5950014" y="0"/>
                    </a:cubicBezTo>
                    <a:lnTo>
                      <a:pt x="956945" y="0"/>
                    </a:lnTo>
                    <a:cubicBezTo>
                      <a:pt x="428498" y="0"/>
                      <a:pt x="0" y="428371"/>
                      <a:pt x="0" y="895716"/>
                    </a:cubicBezTo>
                    <a:close/>
                  </a:path>
                </a:pathLst>
              </a:custGeom>
              <a:solidFill>
                <a:srgbClr val="FFFFFF"/>
              </a:solidFill>
            </p:spPr>
            <p:txBody>
              <a:bodyPr/>
              <a:lstStyle/>
              <a:p>
                <a:endParaRPr lang="en-US"/>
              </a:p>
            </p:txBody>
          </p:sp>
        </p:grpSp>
        <p:sp>
          <p:nvSpPr>
            <p:cNvPr id="191" name="TextBox 191"/>
            <p:cNvSpPr txBox="1"/>
            <p:nvPr/>
          </p:nvSpPr>
          <p:spPr>
            <a:xfrm>
              <a:off x="200241" y="196508"/>
              <a:ext cx="2250253" cy="416277"/>
            </a:xfrm>
            <a:prstGeom prst="rect">
              <a:avLst/>
            </a:prstGeom>
          </p:spPr>
          <p:txBody>
            <a:bodyPr lIns="0" tIns="0" rIns="0" bIns="0" rtlCol="0" anchor="t">
              <a:spAutoFit/>
            </a:bodyPr>
            <a:lstStyle/>
            <a:p>
              <a:pPr algn="ctr" rtl="1">
                <a:lnSpc>
                  <a:spcPts val="2558"/>
                </a:lnSpc>
              </a:pPr>
              <a:r>
                <a:rPr lang="ar-EG" sz="1968">
                  <a:solidFill>
                    <a:srgbClr val="000000"/>
                  </a:solidFill>
                  <a:latin typeface="Montserrat"/>
                  <a:ea typeface="Montserrat"/>
                  <a:cs typeface="Montserrat"/>
                  <a:sym typeface="Montserrat"/>
                  <a:rtl/>
                </a:rPr>
                <a:t>سبورت فور اول</a:t>
              </a:r>
            </a:p>
          </p:txBody>
        </p:sp>
      </p:grpSp>
      <p:grpSp>
        <p:nvGrpSpPr>
          <p:cNvPr id="192" name="Group 192"/>
          <p:cNvGrpSpPr/>
          <p:nvPr/>
        </p:nvGrpSpPr>
        <p:grpSpPr>
          <a:xfrm>
            <a:off x="7293913" y="4806691"/>
            <a:ext cx="1604781" cy="642743"/>
            <a:chOff x="0" y="0"/>
            <a:chExt cx="2139708" cy="856990"/>
          </a:xfrm>
        </p:grpSpPr>
        <p:grpSp>
          <p:nvGrpSpPr>
            <p:cNvPr id="193" name="Group 193"/>
            <p:cNvGrpSpPr/>
            <p:nvPr/>
          </p:nvGrpSpPr>
          <p:grpSpPr>
            <a:xfrm>
              <a:off x="0" y="0"/>
              <a:ext cx="2139708" cy="856990"/>
              <a:chOff x="0" y="0"/>
              <a:chExt cx="5575388" cy="1853333"/>
            </a:xfrm>
          </p:grpSpPr>
          <p:sp>
            <p:nvSpPr>
              <p:cNvPr id="194" name="Freeform 194"/>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195" name="TextBox 195"/>
            <p:cNvSpPr txBox="1"/>
            <p:nvPr/>
          </p:nvSpPr>
          <p:spPr>
            <a:xfrm>
              <a:off x="161637" y="196508"/>
              <a:ext cx="1816433" cy="444900"/>
            </a:xfrm>
            <a:prstGeom prst="rect">
              <a:avLst/>
            </a:prstGeom>
          </p:spPr>
          <p:txBody>
            <a:bodyPr lIns="0" tIns="0" rIns="0" bIns="0" rtlCol="0" anchor="t">
              <a:spAutoFit/>
            </a:bodyPr>
            <a:lstStyle/>
            <a:p>
              <a:pPr algn="ctr" rtl="1">
                <a:lnSpc>
                  <a:spcPts val="2728"/>
                </a:lnSpc>
              </a:pPr>
              <a:r>
                <a:rPr lang="ar-EG" sz="2099">
                  <a:solidFill>
                    <a:srgbClr val="000000"/>
                  </a:solidFill>
                  <a:latin typeface="Montserrat"/>
                  <a:ea typeface="Montserrat"/>
                  <a:cs typeface="Montserrat"/>
                  <a:sym typeface="Montserrat"/>
                  <a:rtl/>
                </a:rPr>
                <a:t>الإمارات</a:t>
              </a:r>
            </a:p>
          </p:txBody>
        </p:sp>
      </p:grpSp>
      <p:grpSp>
        <p:nvGrpSpPr>
          <p:cNvPr id="196" name="Group 196"/>
          <p:cNvGrpSpPr/>
          <p:nvPr/>
        </p:nvGrpSpPr>
        <p:grpSpPr>
          <a:xfrm>
            <a:off x="5599286" y="4806691"/>
            <a:ext cx="1657046" cy="596180"/>
            <a:chOff x="0" y="0"/>
            <a:chExt cx="5575388" cy="1664849"/>
          </a:xfrm>
        </p:grpSpPr>
        <p:sp>
          <p:nvSpPr>
            <p:cNvPr id="197" name="Freeform 197"/>
            <p:cNvSpPr/>
            <p:nvPr/>
          </p:nvSpPr>
          <p:spPr>
            <a:xfrm flipH="1">
              <a:off x="0" y="0"/>
              <a:ext cx="5575388" cy="1664848"/>
            </a:xfrm>
            <a:custGeom>
              <a:avLst/>
              <a:gdLst/>
              <a:ahLst/>
              <a:cxnLst/>
              <a:rect l="l" t="t" r="r" b="b"/>
              <a:pathLst>
                <a:path w="5575388" h="1664848">
                  <a:moveTo>
                    <a:pt x="0" y="832424"/>
                  </a:moveTo>
                  <a:cubicBezTo>
                    <a:pt x="0" y="1236351"/>
                    <a:pt x="428371" y="1664848"/>
                    <a:pt x="956945" y="1664848"/>
                  </a:cubicBezTo>
                  <a:lnTo>
                    <a:pt x="4618443" y="1664848"/>
                  </a:lnTo>
                  <a:cubicBezTo>
                    <a:pt x="5147017" y="1664848"/>
                    <a:pt x="5575388" y="1236351"/>
                    <a:pt x="5575388" y="832424"/>
                  </a:cubicBezTo>
                  <a:cubicBezTo>
                    <a:pt x="5575388" y="428371"/>
                    <a:pt x="5147017" y="0"/>
                    <a:pt x="4618443" y="0"/>
                  </a:cubicBezTo>
                  <a:lnTo>
                    <a:pt x="956945" y="0"/>
                  </a:lnTo>
                  <a:cubicBezTo>
                    <a:pt x="428498" y="0"/>
                    <a:pt x="0" y="428371"/>
                    <a:pt x="0" y="832424"/>
                  </a:cubicBezTo>
                  <a:close/>
                </a:path>
              </a:pathLst>
            </a:custGeom>
            <a:solidFill>
              <a:srgbClr val="FFFFFF"/>
            </a:solidFill>
          </p:spPr>
          <p:txBody>
            <a:bodyPr/>
            <a:lstStyle/>
            <a:p>
              <a:endParaRPr lang="en-US"/>
            </a:p>
          </p:txBody>
        </p:sp>
      </p:grpSp>
      <p:grpSp>
        <p:nvGrpSpPr>
          <p:cNvPr id="198" name="Group 198"/>
          <p:cNvGrpSpPr/>
          <p:nvPr/>
        </p:nvGrpSpPr>
        <p:grpSpPr>
          <a:xfrm>
            <a:off x="3986067" y="4806691"/>
            <a:ext cx="1604781" cy="614033"/>
            <a:chOff x="0" y="0"/>
            <a:chExt cx="5575388" cy="1770551"/>
          </a:xfrm>
        </p:grpSpPr>
        <p:sp>
          <p:nvSpPr>
            <p:cNvPr id="199" name="Freeform 199"/>
            <p:cNvSpPr/>
            <p:nvPr/>
          </p:nvSpPr>
          <p:spPr>
            <a:xfrm flipH="1">
              <a:off x="0" y="0"/>
              <a:ext cx="5575388" cy="1770551"/>
            </a:xfrm>
            <a:custGeom>
              <a:avLst/>
              <a:gdLst/>
              <a:ahLst/>
              <a:cxnLst/>
              <a:rect l="l" t="t" r="r" b="b"/>
              <a:pathLst>
                <a:path w="5575388" h="1770551">
                  <a:moveTo>
                    <a:pt x="0" y="885276"/>
                  </a:moveTo>
                  <a:cubicBezTo>
                    <a:pt x="0" y="1342053"/>
                    <a:pt x="428371" y="1770551"/>
                    <a:pt x="956945" y="1770551"/>
                  </a:cubicBezTo>
                  <a:lnTo>
                    <a:pt x="4618443" y="1770551"/>
                  </a:lnTo>
                  <a:cubicBezTo>
                    <a:pt x="5147017" y="1770551"/>
                    <a:pt x="5575388" y="1342053"/>
                    <a:pt x="5575388" y="885276"/>
                  </a:cubicBezTo>
                  <a:cubicBezTo>
                    <a:pt x="5575388" y="428371"/>
                    <a:pt x="5147017" y="0"/>
                    <a:pt x="4618443" y="0"/>
                  </a:cubicBezTo>
                  <a:lnTo>
                    <a:pt x="956945" y="0"/>
                  </a:lnTo>
                  <a:cubicBezTo>
                    <a:pt x="428498" y="0"/>
                    <a:pt x="0" y="428371"/>
                    <a:pt x="0" y="885276"/>
                  </a:cubicBezTo>
                  <a:close/>
                </a:path>
              </a:pathLst>
            </a:custGeom>
            <a:solidFill>
              <a:srgbClr val="FFFFFF"/>
            </a:solidFill>
          </p:spPr>
          <p:txBody>
            <a:bodyPr/>
            <a:lstStyle/>
            <a:p>
              <a:endParaRPr lang="en-US"/>
            </a:p>
          </p:txBody>
        </p:sp>
      </p:grpSp>
      <p:grpSp>
        <p:nvGrpSpPr>
          <p:cNvPr id="200" name="Group 200"/>
          <p:cNvGrpSpPr/>
          <p:nvPr/>
        </p:nvGrpSpPr>
        <p:grpSpPr>
          <a:xfrm>
            <a:off x="2304387" y="4806691"/>
            <a:ext cx="1604781" cy="642743"/>
            <a:chOff x="0" y="0"/>
            <a:chExt cx="5575388" cy="1853333"/>
          </a:xfrm>
        </p:grpSpPr>
        <p:sp>
          <p:nvSpPr>
            <p:cNvPr id="201" name="Freeform 201"/>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grpSp>
        <p:nvGrpSpPr>
          <p:cNvPr id="202" name="Group 202"/>
          <p:cNvGrpSpPr/>
          <p:nvPr/>
        </p:nvGrpSpPr>
        <p:grpSpPr>
          <a:xfrm>
            <a:off x="15169605" y="5427482"/>
            <a:ext cx="1083387" cy="642743"/>
            <a:chOff x="0" y="0"/>
            <a:chExt cx="1444516" cy="856990"/>
          </a:xfrm>
        </p:grpSpPr>
        <p:grpSp>
          <p:nvGrpSpPr>
            <p:cNvPr id="203" name="Group 203"/>
            <p:cNvGrpSpPr/>
            <p:nvPr/>
          </p:nvGrpSpPr>
          <p:grpSpPr>
            <a:xfrm>
              <a:off x="0" y="0"/>
              <a:ext cx="1444516" cy="856990"/>
              <a:chOff x="0" y="0"/>
              <a:chExt cx="3763941" cy="1853333"/>
            </a:xfrm>
          </p:grpSpPr>
          <p:sp>
            <p:nvSpPr>
              <p:cNvPr id="204" name="Freeform 204"/>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05" name="TextBox 205"/>
            <p:cNvSpPr txBox="1"/>
            <p:nvPr/>
          </p:nvSpPr>
          <p:spPr>
            <a:xfrm>
              <a:off x="109121" y="196508"/>
              <a:ext cx="122627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6</a:t>
              </a:r>
            </a:p>
          </p:txBody>
        </p:sp>
      </p:grpSp>
      <p:grpSp>
        <p:nvGrpSpPr>
          <p:cNvPr id="206" name="Group 206"/>
          <p:cNvGrpSpPr/>
          <p:nvPr/>
        </p:nvGrpSpPr>
        <p:grpSpPr>
          <a:xfrm>
            <a:off x="11040543" y="5427482"/>
            <a:ext cx="1988051" cy="642743"/>
            <a:chOff x="0" y="0"/>
            <a:chExt cx="2650735" cy="856990"/>
          </a:xfrm>
        </p:grpSpPr>
        <p:grpSp>
          <p:nvGrpSpPr>
            <p:cNvPr id="207" name="Group 207"/>
            <p:cNvGrpSpPr/>
            <p:nvPr/>
          </p:nvGrpSpPr>
          <p:grpSpPr>
            <a:xfrm>
              <a:off x="0" y="0"/>
              <a:ext cx="2650735" cy="856990"/>
              <a:chOff x="0" y="0"/>
              <a:chExt cx="6906959" cy="1853333"/>
            </a:xfrm>
          </p:grpSpPr>
          <p:sp>
            <p:nvSpPr>
              <p:cNvPr id="208" name="Freeform 208"/>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09" name="TextBox 209"/>
            <p:cNvSpPr txBox="1"/>
            <p:nvPr/>
          </p:nvSpPr>
          <p:spPr>
            <a:xfrm>
              <a:off x="200241" y="196508"/>
              <a:ext cx="225025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2022</a:t>
              </a:r>
            </a:p>
          </p:txBody>
        </p:sp>
      </p:grpSp>
      <p:grpSp>
        <p:nvGrpSpPr>
          <p:cNvPr id="210" name="Group 210"/>
          <p:cNvGrpSpPr/>
          <p:nvPr/>
        </p:nvGrpSpPr>
        <p:grpSpPr>
          <a:xfrm>
            <a:off x="8975593" y="5427482"/>
            <a:ext cx="1988051" cy="620958"/>
            <a:chOff x="0" y="0"/>
            <a:chExt cx="2650735" cy="827945"/>
          </a:xfrm>
        </p:grpSpPr>
        <p:grpSp>
          <p:nvGrpSpPr>
            <p:cNvPr id="211" name="Group 211"/>
            <p:cNvGrpSpPr/>
            <p:nvPr/>
          </p:nvGrpSpPr>
          <p:grpSpPr>
            <a:xfrm>
              <a:off x="0" y="0"/>
              <a:ext cx="2650735" cy="827945"/>
              <a:chOff x="0" y="0"/>
              <a:chExt cx="6906959" cy="1790519"/>
            </a:xfrm>
          </p:grpSpPr>
          <p:sp>
            <p:nvSpPr>
              <p:cNvPr id="212" name="Freeform 212"/>
              <p:cNvSpPr/>
              <p:nvPr/>
            </p:nvSpPr>
            <p:spPr>
              <a:xfrm flipH="1">
                <a:off x="0" y="0"/>
                <a:ext cx="6906959" cy="1790519"/>
              </a:xfrm>
              <a:custGeom>
                <a:avLst/>
                <a:gdLst/>
                <a:ahLst/>
                <a:cxnLst/>
                <a:rect l="l" t="t" r="r" b="b"/>
                <a:pathLst>
                  <a:path w="6906959" h="1790519">
                    <a:moveTo>
                      <a:pt x="0" y="895260"/>
                    </a:moveTo>
                    <a:cubicBezTo>
                      <a:pt x="0" y="1362021"/>
                      <a:pt x="428371" y="1790519"/>
                      <a:pt x="956945" y="1790519"/>
                    </a:cubicBezTo>
                    <a:lnTo>
                      <a:pt x="5950014" y="1790519"/>
                    </a:lnTo>
                    <a:cubicBezTo>
                      <a:pt x="6478588" y="1790519"/>
                      <a:pt x="6906959" y="1362021"/>
                      <a:pt x="6906959" y="895260"/>
                    </a:cubicBezTo>
                    <a:cubicBezTo>
                      <a:pt x="6906959" y="428371"/>
                      <a:pt x="6478588" y="0"/>
                      <a:pt x="5950014" y="0"/>
                    </a:cubicBezTo>
                    <a:lnTo>
                      <a:pt x="956945" y="0"/>
                    </a:lnTo>
                    <a:cubicBezTo>
                      <a:pt x="428498" y="0"/>
                      <a:pt x="0" y="428371"/>
                      <a:pt x="0" y="895260"/>
                    </a:cubicBezTo>
                    <a:close/>
                  </a:path>
                </a:pathLst>
              </a:custGeom>
              <a:solidFill>
                <a:srgbClr val="FFFFFF"/>
              </a:solidFill>
            </p:spPr>
            <p:txBody>
              <a:bodyPr/>
              <a:lstStyle/>
              <a:p>
                <a:endParaRPr lang="en-US"/>
              </a:p>
            </p:txBody>
          </p:sp>
        </p:grpSp>
        <p:sp>
          <p:nvSpPr>
            <p:cNvPr id="213" name="TextBox 213"/>
            <p:cNvSpPr txBox="1"/>
            <p:nvPr/>
          </p:nvSpPr>
          <p:spPr>
            <a:xfrm>
              <a:off x="200241" y="206033"/>
              <a:ext cx="2250253" cy="406330"/>
            </a:xfrm>
            <a:prstGeom prst="rect">
              <a:avLst/>
            </a:prstGeom>
          </p:spPr>
          <p:txBody>
            <a:bodyPr lIns="0" tIns="0" rIns="0" bIns="0" rtlCol="0" anchor="t">
              <a:spAutoFit/>
            </a:bodyPr>
            <a:lstStyle/>
            <a:p>
              <a:pPr algn="ctr" rtl="1">
                <a:lnSpc>
                  <a:spcPts val="2591"/>
                </a:lnSpc>
              </a:pPr>
              <a:r>
                <a:rPr lang="ar-EG" sz="1993">
                  <a:solidFill>
                    <a:srgbClr val="000000"/>
                  </a:solidFill>
                  <a:latin typeface="Montserrat"/>
                  <a:ea typeface="Montserrat"/>
                  <a:cs typeface="Montserrat"/>
                  <a:sym typeface="Montserrat"/>
                  <a:rtl/>
                </a:rPr>
                <a:t>اكاديمية أوليه</a:t>
              </a:r>
            </a:p>
          </p:txBody>
        </p:sp>
      </p:grpSp>
      <p:grpSp>
        <p:nvGrpSpPr>
          <p:cNvPr id="214" name="Group 214"/>
          <p:cNvGrpSpPr/>
          <p:nvPr/>
        </p:nvGrpSpPr>
        <p:grpSpPr>
          <a:xfrm>
            <a:off x="7293913" y="5427482"/>
            <a:ext cx="1604781" cy="642743"/>
            <a:chOff x="0" y="0"/>
            <a:chExt cx="2139708" cy="856990"/>
          </a:xfrm>
        </p:grpSpPr>
        <p:grpSp>
          <p:nvGrpSpPr>
            <p:cNvPr id="215" name="Group 215"/>
            <p:cNvGrpSpPr/>
            <p:nvPr/>
          </p:nvGrpSpPr>
          <p:grpSpPr>
            <a:xfrm>
              <a:off x="0" y="0"/>
              <a:ext cx="2139708" cy="856990"/>
              <a:chOff x="0" y="0"/>
              <a:chExt cx="5575388" cy="1853333"/>
            </a:xfrm>
          </p:grpSpPr>
          <p:sp>
            <p:nvSpPr>
              <p:cNvPr id="216" name="Freeform 216"/>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17" name="TextBox 217"/>
            <p:cNvSpPr txBox="1"/>
            <p:nvPr/>
          </p:nvSpPr>
          <p:spPr>
            <a:xfrm>
              <a:off x="161637" y="196508"/>
              <a:ext cx="1816433" cy="444900"/>
            </a:xfrm>
            <a:prstGeom prst="rect">
              <a:avLst/>
            </a:prstGeom>
          </p:spPr>
          <p:txBody>
            <a:bodyPr lIns="0" tIns="0" rIns="0" bIns="0" rtlCol="0" anchor="t">
              <a:spAutoFit/>
            </a:bodyPr>
            <a:lstStyle/>
            <a:p>
              <a:pPr algn="ctr" rtl="1">
                <a:lnSpc>
                  <a:spcPts val="2728"/>
                </a:lnSpc>
              </a:pPr>
              <a:r>
                <a:rPr lang="ar-EG" sz="2099">
                  <a:solidFill>
                    <a:srgbClr val="000000"/>
                  </a:solidFill>
                  <a:latin typeface="Montserrat"/>
                  <a:ea typeface="Montserrat"/>
                  <a:cs typeface="Montserrat"/>
                  <a:sym typeface="Montserrat"/>
                  <a:rtl/>
                </a:rPr>
                <a:t>البحرين</a:t>
              </a:r>
            </a:p>
          </p:txBody>
        </p:sp>
      </p:grpSp>
      <p:grpSp>
        <p:nvGrpSpPr>
          <p:cNvPr id="218" name="Group 218"/>
          <p:cNvGrpSpPr/>
          <p:nvPr/>
        </p:nvGrpSpPr>
        <p:grpSpPr>
          <a:xfrm rot="-60000">
            <a:off x="5612330" y="5427482"/>
            <a:ext cx="1657046" cy="596180"/>
            <a:chOff x="0" y="0"/>
            <a:chExt cx="5575388" cy="1664849"/>
          </a:xfrm>
        </p:grpSpPr>
        <p:sp>
          <p:nvSpPr>
            <p:cNvPr id="219" name="Freeform 219"/>
            <p:cNvSpPr/>
            <p:nvPr/>
          </p:nvSpPr>
          <p:spPr>
            <a:xfrm flipH="1">
              <a:off x="0" y="0"/>
              <a:ext cx="5575388" cy="1664848"/>
            </a:xfrm>
            <a:custGeom>
              <a:avLst/>
              <a:gdLst/>
              <a:ahLst/>
              <a:cxnLst/>
              <a:rect l="l" t="t" r="r" b="b"/>
              <a:pathLst>
                <a:path w="5575388" h="1664848">
                  <a:moveTo>
                    <a:pt x="0" y="832424"/>
                  </a:moveTo>
                  <a:cubicBezTo>
                    <a:pt x="0" y="1236351"/>
                    <a:pt x="428371" y="1664848"/>
                    <a:pt x="956945" y="1664848"/>
                  </a:cubicBezTo>
                  <a:lnTo>
                    <a:pt x="4618443" y="1664848"/>
                  </a:lnTo>
                  <a:cubicBezTo>
                    <a:pt x="5147017" y="1664848"/>
                    <a:pt x="5575388" y="1236351"/>
                    <a:pt x="5575388" y="832424"/>
                  </a:cubicBezTo>
                  <a:cubicBezTo>
                    <a:pt x="5575388" y="428371"/>
                    <a:pt x="5147017" y="0"/>
                    <a:pt x="4618443" y="0"/>
                  </a:cubicBezTo>
                  <a:lnTo>
                    <a:pt x="956945" y="0"/>
                  </a:lnTo>
                  <a:cubicBezTo>
                    <a:pt x="428498" y="0"/>
                    <a:pt x="0" y="428371"/>
                    <a:pt x="0" y="832424"/>
                  </a:cubicBezTo>
                  <a:close/>
                </a:path>
              </a:pathLst>
            </a:custGeom>
            <a:solidFill>
              <a:srgbClr val="FFFFFF"/>
            </a:solidFill>
          </p:spPr>
          <p:txBody>
            <a:bodyPr/>
            <a:lstStyle/>
            <a:p>
              <a:endParaRPr lang="en-US"/>
            </a:p>
          </p:txBody>
        </p:sp>
      </p:grpSp>
      <p:grpSp>
        <p:nvGrpSpPr>
          <p:cNvPr id="220" name="Group 220"/>
          <p:cNvGrpSpPr/>
          <p:nvPr/>
        </p:nvGrpSpPr>
        <p:grpSpPr>
          <a:xfrm>
            <a:off x="3930553" y="5427482"/>
            <a:ext cx="1604781" cy="614033"/>
            <a:chOff x="0" y="0"/>
            <a:chExt cx="5575388" cy="1770551"/>
          </a:xfrm>
        </p:grpSpPr>
        <p:sp>
          <p:nvSpPr>
            <p:cNvPr id="221" name="Freeform 221"/>
            <p:cNvSpPr/>
            <p:nvPr/>
          </p:nvSpPr>
          <p:spPr>
            <a:xfrm flipH="1">
              <a:off x="0" y="0"/>
              <a:ext cx="5575388" cy="1770551"/>
            </a:xfrm>
            <a:custGeom>
              <a:avLst/>
              <a:gdLst/>
              <a:ahLst/>
              <a:cxnLst/>
              <a:rect l="l" t="t" r="r" b="b"/>
              <a:pathLst>
                <a:path w="5575388" h="1770551">
                  <a:moveTo>
                    <a:pt x="0" y="885276"/>
                  </a:moveTo>
                  <a:cubicBezTo>
                    <a:pt x="0" y="1342053"/>
                    <a:pt x="428371" y="1770551"/>
                    <a:pt x="956945" y="1770551"/>
                  </a:cubicBezTo>
                  <a:lnTo>
                    <a:pt x="4618443" y="1770551"/>
                  </a:lnTo>
                  <a:cubicBezTo>
                    <a:pt x="5147017" y="1770551"/>
                    <a:pt x="5575388" y="1342053"/>
                    <a:pt x="5575388" y="885276"/>
                  </a:cubicBezTo>
                  <a:cubicBezTo>
                    <a:pt x="5575388" y="428371"/>
                    <a:pt x="5147017" y="0"/>
                    <a:pt x="4618443" y="0"/>
                  </a:cubicBezTo>
                  <a:lnTo>
                    <a:pt x="956945" y="0"/>
                  </a:lnTo>
                  <a:cubicBezTo>
                    <a:pt x="428498" y="0"/>
                    <a:pt x="0" y="428371"/>
                    <a:pt x="0" y="885276"/>
                  </a:cubicBezTo>
                  <a:close/>
                </a:path>
              </a:pathLst>
            </a:custGeom>
            <a:solidFill>
              <a:srgbClr val="FFFFFF"/>
            </a:solidFill>
          </p:spPr>
          <p:txBody>
            <a:bodyPr/>
            <a:lstStyle/>
            <a:p>
              <a:endParaRPr lang="en-US"/>
            </a:p>
          </p:txBody>
        </p:sp>
      </p:grpSp>
      <p:grpSp>
        <p:nvGrpSpPr>
          <p:cNvPr id="222" name="Group 222"/>
          <p:cNvGrpSpPr/>
          <p:nvPr/>
        </p:nvGrpSpPr>
        <p:grpSpPr>
          <a:xfrm>
            <a:off x="2272168" y="5427482"/>
            <a:ext cx="1604781" cy="642743"/>
            <a:chOff x="0" y="0"/>
            <a:chExt cx="5575388" cy="1853333"/>
          </a:xfrm>
        </p:grpSpPr>
        <p:sp>
          <p:nvSpPr>
            <p:cNvPr id="223" name="Freeform 223"/>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grpSp>
        <p:nvGrpSpPr>
          <p:cNvPr id="224" name="Group 224"/>
          <p:cNvGrpSpPr>
            <a:grpSpLocks noChangeAspect="1"/>
          </p:cNvGrpSpPr>
          <p:nvPr/>
        </p:nvGrpSpPr>
        <p:grpSpPr>
          <a:xfrm>
            <a:off x="541396" y="2939353"/>
            <a:ext cx="1439976" cy="1406646"/>
            <a:chOff x="0" y="0"/>
            <a:chExt cx="4828540" cy="4716780"/>
          </a:xfrm>
        </p:grpSpPr>
        <p:sp>
          <p:nvSpPr>
            <p:cNvPr id="225" name="Freeform 225"/>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9"/>
              <a:stretch>
                <a:fillRect l="-4324" r="-4324"/>
              </a:stretch>
            </a:blipFill>
          </p:spPr>
          <p:txBody>
            <a:bodyPr/>
            <a:lstStyle/>
            <a:p>
              <a:endParaRPr lang="en-US"/>
            </a:p>
          </p:txBody>
        </p:sp>
      </p:grpSp>
      <p:sp>
        <p:nvSpPr>
          <p:cNvPr id="226" name="TextBox 226"/>
          <p:cNvSpPr txBox="1"/>
          <p:nvPr/>
        </p:nvSpPr>
        <p:spPr>
          <a:xfrm>
            <a:off x="621926" y="4426446"/>
            <a:ext cx="1470483" cy="243862"/>
          </a:xfrm>
          <a:prstGeom prst="rect">
            <a:avLst/>
          </a:prstGeom>
        </p:spPr>
        <p:txBody>
          <a:bodyPr lIns="0" tIns="0" rIns="0" bIns="0" rtlCol="0" anchor="t">
            <a:spAutoFit/>
          </a:bodyPr>
          <a:lstStyle/>
          <a:p>
            <a:pPr algn="ctr" rtl="1">
              <a:lnSpc>
                <a:spcPts val="993"/>
              </a:lnSpc>
            </a:pPr>
            <a:r>
              <a:rPr lang="ar-EG" sz="903">
                <a:solidFill>
                  <a:srgbClr val="FFFFFF"/>
                </a:solidFill>
                <a:latin typeface="Montserrat"/>
                <a:ea typeface="Montserrat"/>
                <a:cs typeface="Montserrat"/>
                <a:sym typeface="Montserrat"/>
                <a:rtl/>
              </a:rPr>
              <a:t>النسخة السادسة</a:t>
            </a:r>
          </a:p>
          <a:p>
            <a:pPr marL="0" lvl="0" indent="0" algn="ctr" rtl="1">
              <a:lnSpc>
                <a:spcPts val="993"/>
              </a:lnSpc>
              <a:spcBef>
                <a:spcPct val="0"/>
              </a:spcBef>
            </a:pPr>
            <a:r>
              <a:rPr lang="ar-EG" sz="903">
                <a:solidFill>
                  <a:srgbClr val="FFFFFF"/>
                </a:solidFill>
                <a:latin typeface="Montserrat"/>
                <a:ea typeface="Montserrat"/>
                <a:cs typeface="Montserrat"/>
                <a:sym typeface="Montserrat"/>
                <a:rtl/>
              </a:rPr>
              <a:t> </a:t>
            </a:r>
            <a:r>
              <a:rPr lang="en-US" sz="903">
                <a:solidFill>
                  <a:srgbClr val="FFFFFF"/>
                </a:solidFill>
                <a:latin typeface="Montserrat"/>
                <a:ea typeface="Montserrat"/>
                <a:cs typeface="Montserrat"/>
                <a:sym typeface="Montserrat"/>
              </a:rPr>
              <a:t>14</a:t>
            </a:r>
            <a:r>
              <a:rPr lang="ar-EG" sz="903">
                <a:solidFill>
                  <a:srgbClr val="FFFFFF"/>
                </a:solidFill>
                <a:latin typeface="Montserrat"/>
                <a:ea typeface="Montserrat"/>
                <a:cs typeface="Montserrat"/>
                <a:sym typeface="Montserrat"/>
                <a:rtl/>
              </a:rPr>
              <a:t>&amp;</a:t>
            </a:r>
            <a:r>
              <a:rPr lang="en-US" sz="903">
                <a:solidFill>
                  <a:srgbClr val="FFFFFF"/>
                </a:solidFill>
                <a:latin typeface="Montserrat"/>
                <a:ea typeface="Montserrat"/>
                <a:cs typeface="Montserrat"/>
                <a:sym typeface="Montserrat"/>
              </a:rPr>
              <a:t>12</a:t>
            </a:r>
            <a:r>
              <a:rPr lang="ar-EG" sz="903">
                <a:solidFill>
                  <a:srgbClr val="FFFFFF"/>
                </a:solidFill>
                <a:latin typeface="Montserrat"/>
                <a:ea typeface="Montserrat"/>
                <a:cs typeface="Montserrat"/>
                <a:sym typeface="Montserrat"/>
                <a:rtl/>
              </a:rPr>
              <a:t> سنة</a:t>
            </a:r>
          </a:p>
        </p:txBody>
      </p:sp>
      <p:grpSp>
        <p:nvGrpSpPr>
          <p:cNvPr id="227" name="Group 227"/>
          <p:cNvGrpSpPr/>
          <p:nvPr/>
        </p:nvGrpSpPr>
        <p:grpSpPr>
          <a:xfrm>
            <a:off x="15150966" y="6063587"/>
            <a:ext cx="1083387" cy="642743"/>
            <a:chOff x="0" y="0"/>
            <a:chExt cx="1444516" cy="856990"/>
          </a:xfrm>
        </p:grpSpPr>
        <p:grpSp>
          <p:nvGrpSpPr>
            <p:cNvPr id="228" name="Group 228"/>
            <p:cNvGrpSpPr/>
            <p:nvPr/>
          </p:nvGrpSpPr>
          <p:grpSpPr>
            <a:xfrm>
              <a:off x="0" y="0"/>
              <a:ext cx="1444516" cy="856990"/>
              <a:chOff x="0" y="0"/>
              <a:chExt cx="3763941" cy="1853333"/>
            </a:xfrm>
          </p:grpSpPr>
          <p:sp>
            <p:nvSpPr>
              <p:cNvPr id="229" name="Freeform 229"/>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30" name="TextBox 230"/>
            <p:cNvSpPr txBox="1"/>
            <p:nvPr/>
          </p:nvSpPr>
          <p:spPr>
            <a:xfrm>
              <a:off x="109121" y="196508"/>
              <a:ext cx="122627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7</a:t>
              </a:r>
            </a:p>
          </p:txBody>
        </p:sp>
      </p:grpSp>
      <p:grpSp>
        <p:nvGrpSpPr>
          <p:cNvPr id="231" name="Group 231"/>
          <p:cNvGrpSpPr/>
          <p:nvPr/>
        </p:nvGrpSpPr>
        <p:grpSpPr>
          <a:xfrm>
            <a:off x="11021904" y="6063587"/>
            <a:ext cx="1988051" cy="642743"/>
            <a:chOff x="0" y="0"/>
            <a:chExt cx="2650735" cy="856990"/>
          </a:xfrm>
        </p:grpSpPr>
        <p:grpSp>
          <p:nvGrpSpPr>
            <p:cNvPr id="232" name="Group 232"/>
            <p:cNvGrpSpPr/>
            <p:nvPr/>
          </p:nvGrpSpPr>
          <p:grpSpPr>
            <a:xfrm>
              <a:off x="0" y="0"/>
              <a:ext cx="2650735" cy="856990"/>
              <a:chOff x="0" y="0"/>
              <a:chExt cx="6906959" cy="1853333"/>
            </a:xfrm>
          </p:grpSpPr>
          <p:sp>
            <p:nvSpPr>
              <p:cNvPr id="233" name="Freeform 233"/>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34" name="TextBox 234"/>
            <p:cNvSpPr txBox="1"/>
            <p:nvPr/>
          </p:nvSpPr>
          <p:spPr>
            <a:xfrm>
              <a:off x="200241" y="196508"/>
              <a:ext cx="225025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2023</a:t>
              </a:r>
            </a:p>
          </p:txBody>
        </p:sp>
      </p:grpSp>
      <p:grpSp>
        <p:nvGrpSpPr>
          <p:cNvPr id="235" name="Group 235"/>
          <p:cNvGrpSpPr/>
          <p:nvPr/>
        </p:nvGrpSpPr>
        <p:grpSpPr>
          <a:xfrm>
            <a:off x="8956954" y="6063587"/>
            <a:ext cx="1988051" cy="620958"/>
            <a:chOff x="0" y="0"/>
            <a:chExt cx="2650735" cy="827945"/>
          </a:xfrm>
        </p:grpSpPr>
        <p:grpSp>
          <p:nvGrpSpPr>
            <p:cNvPr id="236" name="Group 236"/>
            <p:cNvGrpSpPr/>
            <p:nvPr/>
          </p:nvGrpSpPr>
          <p:grpSpPr>
            <a:xfrm>
              <a:off x="0" y="0"/>
              <a:ext cx="2650735" cy="827945"/>
              <a:chOff x="0" y="0"/>
              <a:chExt cx="6906959" cy="1790519"/>
            </a:xfrm>
          </p:grpSpPr>
          <p:sp>
            <p:nvSpPr>
              <p:cNvPr id="237" name="Freeform 237"/>
              <p:cNvSpPr/>
              <p:nvPr/>
            </p:nvSpPr>
            <p:spPr>
              <a:xfrm flipH="1">
                <a:off x="0" y="0"/>
                <a:ext cx="6906959" cy="1790519"/>
              </a:xfrm>
              <a:custGeom>
                <a:avLst/>
                <a:gdLst/>
                <a:ahLst/>
                <a:cxnLst/>
                <a:rect l="l" t="t" r="r" b="b"/>
                <a:pathLst>
                  <a:path w="6906959" h="1790519">
                    <a:moveTo>
                      <a:pt x="0" y="895260"/>
                    </a:moveTo>
                    <a:cubicBezTo>
                      <a:pt x="0" y="1362021"/>
                      <a:pt x="428371" y="1790519"/>
                      <a:pt x="956945" y="1790519"/>
                    </a:cubicBezTo>
                    <a:lnTo>
                      <a:pt x="5950014" y="1790519"/>
                    </a:lnTo>
                    <a:cubicBezTo>
                      <a:pt x="6478588" y="1790519"/>
                      <a:pt x="6906959" y="1362021"/>
                      <a:pt x="6906959" y="895260"/>
                    </a:cubicBezTo>
                    <a:cubicBezTo>
                      <a:pt x="6906959" y="428371"/>
                      <a:pt x="6478588" y="0"/>
                      <a:pt x="5950014" y="0"/>
                    </a:cubicBezTo>
                    <a:lnTo>
                      <a:pt x="956945" y="0"/>
                    </a:lnTo>
                    <a:cubicBezTo>
                      <a:pt x="428498" y="0"/>
                      <a:pt x="0" y="428371"/>
                      <a:pt x="0" y="895260"/>
                    </a:cubicBezTo>
                    <a:close/>
                  </a:path>
                </a:pathLst>
              </a:custGeom>
              <a:solidFill>
                <a:srgbClr val="FFFFFF"/>
              </a:solidFill>
            </p:spPr>
            <p:txBody>
              <a:bodyPr/>
              <a:lstStyle/>
              <a:p>
                <a:endParaRPr lang="en-US"/>
              </a:p>
            </p:txBody>
          </p:sp>
        </p:grpSp>
        <p:sp>
          <p:nvSpPr>
            <p:cNvPr id="238" name="TextBox 238"/>
            <p:cNvSpPr txBox="1"/>
            <p:nvPr/>
          </p:nvSpPr>
          <p:spPr>
            <a:xfrm>
              <a:off x="200241" y="206033"/>
              <a:ext cx="2250253" cy="406330"/>
            </a:xfrm>
            <a:prstGeom prst="rect">
              <a:avLst/>
            </a:prstGeom>
          </p:spPr>
          <p:txBody>
            <a:bodyPr lIns="0" tIns="0" rIns="0" bIns="0" rtlCol="0" anchor="t">
              <a:spAutoFit/>
            </a:bodyPr>
            <a:lstStyle/>
            <a:p>
              <a:pPr algn="ctr" rtl="1">
                <a:lnSpc>
                  <a:spcPts val="2591"/>
                </a:lnSpc>
              </a:pPr>
              <a:r>
                <a:rPr lang="ar-EG" sz="1993">
                  <a:solidFill>
                    <a:srgbClr val="000000"/>
                  </a:solidFill>
                  <a:latin typeface="Montserrat"/>
                  <a:ea typeface="Montserrat"/>
                  <a:cs typeface="Montserrat"/>
                  <a:sym typeface="Montserrat"/>
                  <a:rtl/>
                </a:rPr>
                <a:t>اكاديمية أوليه</a:t>
              </a:r>
            </a:p>
          </p:txBody>
        </p:sp>
      </p:grpSp>
      <p:grpSp>
        <p:nvGrpSpPr>
          <p:cNvPr id="239" name="Group 239"/>
          <p:cNvGrpSpPr/>
          <p:nvPr/>
        </p:nvGrpSpPr>
        <p:grpSpPr>
          <a:xfrm>
            <a:off x="7275274" y="6063587"/>
            <a:ext cx="1604781" cy="642743"/>
            <a:chOff x="0" y="0"/>
            <a:chExt cx="2139708" cy="856990"/>
          </a:xfrm>
        </p:grpSpPr>
        <p:grpSp>
          <p:nvGrpSpPr>
            <p:cNvPr id="240" name="Group 240"/>
            <p:cNvGrpSpPr/>
            <p:nvPr/>
          </p:nvGrpSpPr>
          <p:grpSpPr>
            <a:xfrm>
              <a:off x="0" y="0"/>
              <a:ext cx="2139708" cy="856990"/>
              <a:chOff x="0" y="0"/>
              <a:chExt cx="5575388" cy="1853333"/>
            </a:xfrm>
          </p:grpSpPr>
          <p:sp>
            <p:nvSpPr>
              <p:cNvPr id="241" name="Freeform 241"/>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42" name="TextBox 242"/>
            <p:cNvSpPr txBox="1"/>
            <p:nvPr/>
          </p:nvSpPr>
          <p:spPr>
            <a:xfrm>
              <a:off x="161637" y="196508"/>
              <a:ext cx="1816433" cy="444900"/>
            </a:xfrm>
            <a:prstGeom prst="rect">
              <a:avLst/>
            </a:prstGeom>
          </p:spPr>
          <p:txBody>
            <a:bodyPr lIns="0" tIns="0" rIns="0" bIns="0" rtlCol="0" anchor="t">
              <a:spAutoFit/>
            </a:bodyPr>
            <a:lstStyle/>
            <a:p>
              <a:pPr algn="ctr" rtl="1">
                <a:lnSpc>
                  <a:spcPts val="2728"/>
                </a:lnSpc>
              </a:pPr>
              <a:r>
                <a:rPr lang="ar-EG" sz="2099">
                  <a:solidFill>
                    <a:srgbClr val="000000"/>
                  </a:solidFill>
                  <a:latin typeface="Montserrat"/>
                  <a:ea typeface="Montserrat"/>
                  <a:cs typeface="Montserrat"/>
                  <a:sym typeface="Montserrat"/>
                  <a:rtl/>
                </a:rPr>
                <a:t>البحرين</a:t>
              </a:r>
            </a:p>
          </p:txBody>
        </p:sp>
      </p:grpSp>
      <p:grpSp>
        <p:nvGrpSpPr>
          <p:cNvPr id="243" name="Group 243"/>
          <p:cNvGrpSpPr/>
          <p:nvPr/>
        </p:nvGrpSpPr>
        <p:grpSpPr>
          <a:xfrm rot="-60000">
            <a:off x="5593691" y="6063587"/>
            <a:ext cx="1657046" cy="596180"/>
            <a:chOff x="0" y="0"/>
            <a:chExt cx="5575388" cy="1664849"/>
          </a:xfrm>
        </p:grpSpPr>
        <p:sp>
          <p:nvSpPr>
            <p:cNvPr id="244" name="Freeform 244"/>
            <p:cNvSpPr/>
            <p:nvPr/>
          </p:nvSpPr>
          <p:spPr>
            <a:xfrm flipH="1">
              <a:off x="0" y="0"/>
              <a:ext cx="5575388" cy="1664848"/>
            </a:xfrm>
            <a:custGeom>
              <a:avLst/>
              <a:gdLst/>
              <a:ahLst/>
              <a:cxnLst/>
              <a:rect l="l" t="t" r="r" b="b"/>
              <a:pathLst>
                <a:path w="5575388" h="1664848">
                  <a:moveTo>
                    <a:pt x="0" y="832424"/>
                  </a:moveTo>
                  <a:cubicBezTo>
                    <a:pt x="0" y="1236351"/>
                    <a:pt x="428371" y="1664848"/>
                    <a:pt x="956945" y="1664848"/>
                  </a:cubicBezTo>
                  <a:lnTo>
                    <a:pt x="4618443" y="1664848"/>
                  </a:lnTo>
                  <a:cubicBezTo>
                    <a:pt x="5147017" y="1664848"/>
                    <a:pt x="5575388" y="1236351"/>
                    <a:pt x="5575388" y="832424"/>
                  </a:cubicBezTo>
                  <a:cubicBezTo>
                    <a:pt x="5575388" y="428371"/>
                    <a:pt x="5147017" y="0"/>
                    <a:pt x="4618443" y="0"/>
                  </a:cubicBezTo>
                  <a:lnTo>
                    <a:pt x="956945" y="0"/>
                  </a:lnTo>
                  <a:cubicBezTo>
                    <a:pt x="428498" y="0"/>
                    <a:pt x="0" y="428371"/>
                    <a:pt x="0" y="832424"/>
                  </a:cubicBezTo>
                  <a:close/>
                </a:path>
              </a:pathLst>
            </a:custGeom>
            <a:solidFill>
              <a:srgbClr val="FFFFFF"/>
            </a:solidFill>
          </p:spPr>
          <p:txBody>
            <a:bodyPr/>
            <a:lstStyle/>
            <a:p>
              <a:endParaRPr lang="en-US"/>
            </a:p>
          </p:txBody>
        </p:sp>
      </p:grpSp>
      <p:grpSp>
        <p:nvGrpSpPr>
          <p:cNvPr id="245" name="Group 245"/>
          <p:cNvGrpSpPr/>
          <p:nvPr/>
        </p:nvGrpSpPr>
        <p:grpSpPr>
          <a:xfrm>
            <a:off x="3911914" y="6063587"/>
            <a:ext cx="1604781" cy="614033"/>
            <a:chOff x="0" y="0"/>
            <a:chExt cx="5575388" cy="1770551"/>
          </a:xfrm>
        </p:grpSpPr>
        <p:sp>
          <p:nvSpPr>
            <p:cNvPr id="246" name="Freeform 246"/>
            <p:cNvSpPr/>
            <p:nvPr/>
          </p:nvSpPr>
          <p:spPr>
            <a:xfrm flipH="1">
              <a:off x="0" y="0"/>
              <a:ext cx="5575388" cy="1770551"/>
            </a:xfrm>
            <a:custGeom>
              <a:avLst/>
              <a:gdLst/>
              <a:ahLst/>
              <a:cxnLst/>
              <a:rect l="l" t="t" r="r" b="b"/>
              <a:pathLst>
                <a:path w="5575388" h="1770551">
                  <a:moveTo>
                    <a:pt x="0" y="885276"/>
                  </a:moveTo>
                  <a:cubicBezTo>
                    <a:pt x="0" y="1342053"/>
                    <a:pt x="428371" y="1770551"/>
                    <a:pt x="956945" y="1770551"/>
                  </a:cubicBezTo>
                  <a:lnTo>
                    <a:pt x="4618443" y="1770551"/>
                  </a:lnTo>
                  <a:cubicBezTo>
                    <a:pt x="5147017" y="1770551"/>
                    <a:pt x="5575388" y="1342053"/>
                    <a:pt x="5575388" y="885276"/>
                  </a:cubicBezTo>
                  <a:cubicBezTo>
                    <a:pt x="5575388" y="428371"/>
                    <a:pt x="5147017" y="0"/>
                    <a:pt x="4618443" y="0"/>
                  </a:cubicBezTo>
                  <a:lnTo>
                    <a:pt x="956945" y="0"/>
                  </a:lnTo>
                  <a:cubicBezTo>
                    <a:pt x="428498" y="0"/>
                    <a:pt x="0" y="428371"/>
                    <a:pt x="0" y="885276"/>
                  </a:cubicBezTo>
                  <a:close/>
                </a:path>
              </a:pathLst>
            </a:custGeom>
            <a:solidFill>
              <a:srgbClr val="FFFFFF"/>
            </a:solidFill>
          </p:spPr>
          <p:txBody>
            <a:bodyPr/>
            <a:lstStyle/>
            <a:p>
              <a:endParaRPr lang="en-US"/>
            </a:p>
          </p:txBody>
        </p:sp>
      </p:grpSp>
      <p:grpSp>
        <p:nvGrpSpPr>
          <p:cNvPr id="247" name="Group 247"/>
          <p:cNvGrpSpPr/>
          <p:nvPr/>
        </p:nvGrpSpPr>
        <p:grpSpPr>
          <a:xfrm>
            <a:off x="2253529" y="6063587"/>
            <a:ext cx="1604781" cy="642743"/>
            <a:chOff x="0" y="0"/>
            <a:chExt cx="5575388" cy="1853333"/>
          </a:xfrm>
        </p:grpSpPr>
        <p:sp>
          <p:nvSpPr>
            <p:cNvPr id="248" name="Freeform 248"/>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grpSp>
        <p:nvGrpSpPr>
          <p:cNvPr id="249" name="Group 249"/>
          <p:cNvGrpSpPr/>
          <p:nvPr/>
        </p:nvGrpSpPr>
        <p:grpSpPr>
          <a:xfrm>
            <a:off x="10143150" y="148574"/>
            <a:ext cx="7908719" cy="773574"/>
            <a:chOff x="0" y="0"/>
            <a:chExt cx="3952468" cy="386602"/>
          </a:xfrm>
        </p:grpSpPr>
        <p:sp>
          <p:nvSpPr>
            <p:cNvPr id="250" name="Freeform 250"/>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grpSp>
        <p:nvGrpSpPr>
          <p:cNvPr id="251" name="Group 251"/>
          <p:cNvGrpSpPr/>
          <p:nvPr/>
        </p:nvGrpSpPr>
        <p:grpSpPr>
          <a:xfrm>
            <a:off x="15169605" y="6706368"/>
            <a:ext cx="1083387" cy="642743"/>
            <a:chOff x="0" y="0"/>
            <a:chExt cx="1444516" cy="856990"/>
          </a:xfrm>
        </p:grpSpPr>
        <p:grpSp>
          <p:nvGrpSpPr>
            <p:cNvPr id="252" name="Group 252"/>
            <p:cNvGrpSpPr/>
            <p:nvPr/>
          </p:nvGrpSpPr>
          <p:grpSpPr>
            <a:xfrm>
              <a:off x="0" y="0"/>
              <a:ext cx="1444516" cy="856990"/>
              <a:chOff x="0" y="0"/>
              <a:chExt cx="3763941" cy="1853333"/>
            </a:xfrm>
          </p:grpSpPr>
          <p:sp>
            <p:nvSpPr>
              <p:cNvPr id="253" name="Freeform 253"/>
              <p:cNvSpPr/>
              <p:nvPr/>
            </p:nvSpPr>
            <p:spPr>
              <a:xfrm flipH="1">
                <a:off x="0" y="0"/>
                <a:ext cx="3763941" cy="1853333"/>
              </a:xfrm>
              <a:custGeom>
                <a:avLst/>
                <a:gdLst/>
                <a:ahLst/>
                <a:cxnLst/>
                <a:rect l="l" t="t" r="r" b="b"/>
                <a:pathLst>
                  <a:path w="3763941" h="1853333">
                    <a:moveTo>
                      <a:pt x="0" y="926666"/>
                    </a:moveTo>
                    <a:cubicBezTo>
                      <a:pt x="0" y="1424835"/>
                      <a:pt x="428371" y="1853333"/>
                      <a:pt x="956945" y="1853333"/>
                    </a:cubicBezTo>
                    <a:lnTo>
                      <a:pt x="2806996" y="1853333"/>
                    </a:lnTo>
                    <a:cubicBezTo>
                      <a:pt x="3335570" y="1853333"/>
                      <a:pt x="3763941" y="1424835"/>
                      <a:pt x="3763941" y="926666"/>
                    </a:cubicBezTo>
                    <a:cubicBezTo>
                      <a:pt x="3763941" y="428371"/>
                      <a:pt x="3335570" y="0"/>
                      <a:pt x="2806996"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54" name="TextBox 254"/>
            <p:cNvSpPr txBox="1"/>
            <p:nvPr/>
          </p:nvSpPr>
          <p:spPr>
            <a:xfrm>
              <a:off x="109121" y="196508"/>
              <a:ext cx="122627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8</a:t>
              </a:r>
            </a:p>
          </p:txBody>
        </p:sp>
      </p:grpSp>
      <p:grpSp>
        <p:nvGrpSpPr>
          <p:cNvPr id="255" name="Group 255"/>
          <p:cNvGrpSpPr/>
          <p:nvPr/>
        </p:nvGrpSpPr>
        <p:grpSpPr>
          <a:xfrm>
            <a:off x="11040543" y="6706368"/>
            <a:ext cx="1988051" cy="642743"/>
            <a:chOff x="0" y="0"/>
            <a:chExt cx="2650735" cy="856990"/>
          </a:xfrm>
        </p:grpSpPr>
        <p:grpSp>
          <p:nvGrpSpPr>
            <p:cNvPr id="256" name="Group 256"/>
            <p:cNvGrpSpPr/>
            <p:nvPr/>
          </p:nvGrpSpPr>
          <p:grpSpPr>
            <a:xfrm>
              <a:off x="0" y="0"/>
              <a:ext cx="2650735" cy="856990"/>
              <a:chOff x="0" y="0"/>
              <a:chExt cx="6906959" cy="1853333"/>
            </a:xfrm>
          </p:grpSpPr>
          <p:sp>
            <p:nvSpPr>
              <p:cNvPr id="257" name="Freeform 257"/>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58" name="TextBox 258"/>
            <p:cNvSpPr txBox="1"/>
            <p:nvPr/>
          </p:nvSpPr>
          <p:spPr>
            <a:xfrm>
              <a:off x="200241" y="196508"/>
              <a:ext cx="225025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2023</a:t>
              </a:r>
            </a:p>
          </p:txBody>
        </p:sp>
      </p:grpSp>
      <p:grpSp>
        <p:nvGrpSpPr>
          <p:cNvPr id="259" name="Group 259"/>
          <p:cNvGrpSpPr/>
          <p:nvPr/>
        </p:nvGrpSpPr>
        <p:grpSpPr>
          <a:xfrm>
            <a:off x="8975593" y="6706368"/>
            <a:ext cx="1988051" cy="620958"/>
            <a:chOff x="0" y="0"/>
            <a:chExt cx="2650735" cy="827945"/>
          </a:xfrm>
        </p:grpSpPr>
        <p:grpSp>
          <p:nvGrpSpPr>
            <p:cNvPr id="260" name="Group 260"/>
            <p:cNvGrpSpPr/>
            <p:nvPr/>
          </p:nvGrpSpPr>
          <p:grpSpPr>
            <a:xfrm>
              <a:off x="0" y="0"/>
              <a:ext cx="2650735" cy="827945"/>
              <a:chOff x="0" y="0"/>
              <a:chExt cx="6906959" cy="1790519"/>
            </a:xfrm>
          </p:grpSpPr>
          <p:sp>
            <p:nvSpPr>
              <p:cNvPr id="261" name="Freeform 261"/>
              <p:cNvSpPr/>
              <p:nvPr/>
            </p:nvSpPr>
            <p:spPr>
              <a:xfrm flipH="1">
                <a:off x="0" y="0"/>
                <a:ext cx="6906959" cy="1790519"/>
              </a:xfrm>
              <a:custGeom>
                <a:avLst/>
                <a:gdLst/>
                <a:ahLst/>
                <a:cxnLst/>
                <a:rect l="l" t="t" r="r" b="b"/>
                <a:pathLst>
                  <a:path w="6906959" h="1790519">
                    <a:moveTo>
                      <a:pt x="0" y="895260"/>
                    </a:moveTo>
                    <a:cubicBezTo>
                      <a:pt x="0" y="1362021"/>
                      <a:pt x="428371" y="1790519"/>
                      <a:pt x="956945" y="1790519"/>
                    </a:cubicBezTo>
                    <a:lnTo>
                      <a:pt x="5950014" y="1790519"/>
                    </a:lnTo>
                    <a:cubicBezTo>
                      <a:pt x="6478588" y="1790519"/>
                      <a:pt x="6906959" y="1362021"/>
                      <a:pt x="6906959" y="895260"/>
                    </a:cubicBezTo>
                    <a:cubicBezTo>
                      <a:pt x="6906959" y="428371"/>
                      <a:pt x="6478588" y="0"/>
                      <a:pt x="5950014" y="0"/>
                    </a:cubicBezTo>
                    <a:lnTo>
                      <a:pt x="956945" y="0"/>
                    </a:lnTo>
                    <a:cubicBezTo>
                      <a:pt x="428498" y="0"/>
                      <a:pt x="0" y="428371"/>
                      <a:pt x="0" y="895260"/>
                    </a:cubicBezTo>
                    <a:close/>
                  </a:path>
                </a:pathLst>
              </a:custGeom>
              <a:solidFill>
                <a:srgbClr val="FFFFFF"/>
              </a:solidFill>
            </p:spPr>
            <p:txBody>
              <a:bodyPr/>
              <a:lstStyle/>
              <a:p>
                <a:endParaRPr lang="en-US"/>
              </a:p>
            </p:txBody>
          </p:sp>
        </p:grpSp>
        <p:sp>
          <p:nvSpPr>
            <p:cNvPr id="262" name="TextBox 262"/>
            <p:cNvSpPr txBox="1"/>
            <p:nvPr/>
          </p:nvSpPr>
          <p:spPr>
            <a:xfrm>
              <a:off x="200241" y="206033"/>
              <a:ext cx="2250253" cy="406330"/>
            </a:xfrm>
            <a:prstGeom prst="rect">
              <a:avLst/>
            </a:prstGeom>
          </p:spPr>
          <p:txBody>
            <a:bodyPr lIns="0" tIns="0" rIns="0" bIns="0" rtlCol="0" anchor="t">
              <a:spAutoFit/>
            </a:bodyPr>
            <a:lstStyle/>
            <a:p>
              <a:pPr algn="ctr" rtl="1">
                <a:lnSpc>
                  <a:spcPts val="2591"/>
                </a:lnSpc>
              </a:pPr>
              <a:r>
                <a:rPr lang="ar-EG" sz="1993">
                  <a:solidFill>
                    <a:srgbClr val="000000"/>
                  </a:solidFill>
                  <a:latin typeface="Montserrat"/>
                  <a:ea typeface="Montserrat"/>
                  <a:cs typeface="Montserrat"/>
                  <a:sym typeface="Montserrat"/>
                  <a:rtl/>
                </a:rPr>
                <a:t>اكاديمية أوليه</a:t>
              </a:r>
            </a:p>
          </p:txBody>
        </p:sp>
      </p:grpSp>
      <p:grpSp>
        <p:nvGrpSpPr>
          <p:cNvPr id="263" name="Group 263"/>
          <p:cNvGrpSpPr/>
          <p:nvPr/>
        </p:nvGrpSpPr>
        <p:grpSpPr>
          <a:xfrm>
            <a:off x="7293913" y="6706368"/>
            <a:ext cx="1604781" cy="642743"/>
            <a:chOff x="0" y="0"/>
            <a:chExt cx="2139708" cy="856990"/>
          </a:xfrm>
        </p:grpSpPr>
        <p:grpSp>
          <p:nvGrpSpPr>
            <p:cNvPr id="264" name="Group 264"/>
            <p:cNvGrpSpPr/>
            <p:nvPr/>
          </p:nvGrpSpPr>
          <p:grpSpPr>
            <a:xfrm>
              <a:off x="0" y="0"/>
              <a:ext cx="2139708" cy="856990"/>
              <a:chOff x="0" y="0"/>
              <a:chExt cx="5575388" cy="1853333"/>
            </a:xfrm>
          </p:grpSpPr>
          <p:sp>
            <p:nvSpPr>
              <p:cNvPr id="265" name="Freeform 265"/>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66" name="TextBox 266"/>
            <p:cNvSpPr txBox="1"/>
            <p:nvPr/>
          </p:nvSpPr>
          <p:spPr>
            <a:xfrm>
              <a:off x="161637" y="196508"/>
              <a:ext cx="1816433" cy="444900"/>
            </a:xfrm>
            <a:prstGeom prst="rect">
              <a:avLst/>
            </a:prstGeom>
          </p:spPr>
          <p:txBody>
            <a:bodyPr lIns="0" tIns="0" rIns="0" bIns="0" rtlCol="0" anchor="t">
              <a:spAutoFit/>
            </a:bodyPr>
            <a:lstStyle/>
            <a:p>
              <a:pPr algn="ctr" rtl="1">
                <a:lnSpc>
                  <a:spcPts val="2728"/>
                </a:lnSpc>
              </a:pPr>
              <a:r>
                <a:rPr lang="ar-EG" sz="2099">
                  <a:solidFill>
                    <a:srgbClr val="000000"/>
                  </a:solidFill>
                  <a:latin typeface="Montserrat"/>
                  <a:ea typeface="Montserrat"/>
                  <a:cs typeface="Montserrat"/>
                  <a:sym typeface="Montserrat"/>
                  <a:rtl/>
                </a:rPr>
                <a:t>البحرين</a:t>
              </a:r>
            </a:p>
          </p:txBody>
        </p:sp>
      </p:grpSp>
      <p:grpSp>
        <p:nvGrpSpPr>
          <p:cNvPr id="267" name="Group 267"/>
          <p:cNvGrpSpPr/>
          <p:nvPr/>
        </p:nvGrpSpPr>
        <p:grpSpPr>
          <a:xfrm rot="-60000">
            <a:off x="5612330" y="6706368"/>
            <a:ext cx="1657046" cy="596180"/>
            <a:chOff x="0" y="0"/>
            <a:chExt cx="5575388" cy="1664849"/>
          </a:xfrm>
        </p:grpSpPr>
        <p:sp>
          <p:nvSpPr>
            <p:cNvPr id="268" name="Freeform 268"/>
            <p:cNvSpPr/>
            <p:nvPr/>
          </p:nvSpPr>
          <p:spPr>
            <a:xfrm flipH="1">
              <a:off x="0" y="0"/>
              <a:ext cx="5575388" cy="1664848"/>
            </a:xfrm>
            <a:custGeom>
              <a:avLst/>
              <a:gdLst/>
              <a:ahLst/>
              <a:cxnLst/>
              <a:rect l="l" t="t" r="r" b="b"/>
              <a:pathLst>
                <a:path w="5575388" h="1664848">
                  <a:moveTo>
                    <a:pt x="0" y="832424"/>
                  </a:moveTo>
                  <a:cubicBezTo>
                    <a:pt x="0" y="1236351"/>
                    <a:pt x="428371" y="1664848"/>
                    <a:pt x="956945" y="1664848"/>
                  </a:cubicBezTo>
                  <a:lnTo>
                    <a:pt x="4618443" y="1664848"/>
                  </a:lnTo>
                  <a:cubicBezTo>
                    <a:pt x="5147017" y="1664848"/>
                    <a:pt x="5575388" y="1236351"/>
                    <a:pt x="5575388" y="832424"/>
                  </a:cubicBezTo>
                  <a:cubicBezTo>
                    <a:pt x="5575388" y="428371"/>
                    <a:pt x="5147017" y="0"/>
                    <a:pt x="4618443" y="0"/>
                  </a:cubicBezTo>
                  <a:lnTo>
                    <a:pt x="956945" y="0"/>
                  </a:lnTo>
                  <a:cubicBezTo>
                    <a:pt x="428498" y="0"/>
                    <a:pt x="0" y="428371"/>
                    <a:pt x="0" y="832424"/>
                  </a:cubicBezTo>
                  <a:close/>
                </a:path>
              </a:pathLst>
            </a:custGeom>
            <a:solidFill>
              <a:srgbClr val="FFFFFF"/>
            </a:solidFill>
          </p:spPr>
          <p:txBody>
            <a:bodyPr/>
            <a:lstStyle/>
            <a:p>
              <a:endParaRPr lang="en-US"/>
            </a:p>
          </p:txBody>
        </p:sp>
      </p:grpSp>
      <p:grpSp>
        <p:nvGrpSpPr>
          <p:cNvPr id="269" name="Group 269"/>
          <p:cNvGrpSpPr/>
          <p:nvPr/>
        </p:nvGrpSpPr>
        <p:grpSpPr>
          <a:xfrm>
            <a:off x="3930553" y="6706368"/>
            <a:ext cx="1604781" cy="614033"/>
            <a:chOff x="0" y="0"/>
            <a:chExt cx="5575388" cy="1770551"/>
          </a:xfrm>
        </p:grpSpPr>
        <p:sp>
          <p:nvSpPr>
            <p:cNvPr id="270" name="Freeform 270"/>
            <p:cNvSpPr/>
            <p:nvPr/>
          </p:nvSpPr>
          <p:spPr>
            <a:xfrm flipH="1">
              <a:off x="0" y="0"/>
              <a:ext cx="5575388" cy="1770551"/>
            </a:xfrm>
            <a:custGeom>
              <a:avLst/>
              <a:gdLst/>
              <a:ahLst/>
              <a:cxnLst/>
              <a:rect l="l" t="t" r="r" b="b"/>
              <a:pathLst>
                <a:path w="5575388" h="1770551">
                  <a:moveTo>
                    <a:pt x="0" y="885276"/>
                  </a:moveTo>
                  <a:cubicBezTo>
                    <a:pt x="0" y="1342053"/>
                    <a:pt x="428371" y="1770551"/>
                    <a:pt x="956945" y="1770551"/>
                  </a:cubicBezTo>
                  <a:lnTo>
                    <a:pt x="4618443" y="1770551"/>
                  </a:lnTo>
                  <a:cubicBezTo>
                    <a:pt x="5147017" y="1770551"/>
                    <a:pt x="5575388" y="1342053"/>
                    <a:pt x="5575388" y="885276"/>
                  </a:cubicBezTo>
                  <a:cubicBezTo>
                    <a:pt x="5575388" y="428371"/>
                    <a:pt x="5147017" y="0"/>
                    <a:pt x="4618443" y="0"/>
                  </a:cubicBezTo>
                  <a:lnTo>
                    <a:pt x="956945" y="0"/>
                  </a:lnTo>
                  <a:cubicBezTo>
                    <a:pt x="428498" y="0"/>
                    <a:pt x="0" y="428371"/>
                    <a:pt x="0" y="885276"/>
                  </a:cubicBezTo>
                  <a:close/>
                </a:path>
              </a:pathLst>
            </a:custGeom>
            <a:solidFill>
              <a:srgbClr val="FFFFFF"/>
            </a:solidFill>
          </p:spPr>
          <p:txBody>
            <a:bodyPr/>
            <a:lstStyle/>
            <a:p>
              <a:endParaRPr lang="en-US"/>
            </a:p>
          </p:txBody>
        </p:sp>
      </p:grpSp>
      <p:grpSp>
        <p:nvGrpSpPr>
          <p:cNvPr id="271" name="Group 271"/>
          <p:cNvGrpSpPr/>
          <p:nvPr/>
        </p:nvGrpSpPr>
        <p:grpSpPr>
          <a:xfrm>
            <a:off x="2272168" y="6706368"/>
            <a:ext cx="1604781" cy="642743"/>
            <a:chOff x="0" y="0"/>
            <a:chExt cx="5575388" cy="1853333"/>
          </a:xfrm>
        </p:grpSpPr>
        <p:sp>
          <p:nvSpPr>
            <p:cNvPr id="272" name="Freeform 272"/>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grpSp>
        <p:nvGrpSpPr>
          <p:cNvPr id="273" name="Group 273"/>
          <p:cNvGrpSpPr/>
          <p:nvPr/>
        </p:nvGrpSpPr>
        <p:grpSpPr>
          <a:xfrm>
            <a:off x="13160734" y="4837756"/>
            <a:ext cx="1979730" cy="640052"/>
            <a:chOff x="0" y="0"/>
            <a:chExt cx="2639640" cy="853403"/>
          </a:xfrm>
        </p:grpSpPr>
        <p:grpSp>
          <p:nvGrpSpPr>
            <p:cNvPr id="274" name="Group 274"/>
            <p:cNvGrpSpPr/>
            <p:nvPr/>
          </p:nvGrpSpPr>
          <p:grpSpPr>
            <a:xfrm>
              <a:off x="0" y="0"/>
              <a:ext cx="2639640" cy="853403"/>
              <a:chOff x="0" y="0"/>
              <a:chExt cx="6906959" cy="1853333"/>
            </a:xfrm>
          </p:grpSpPr>
          <p:sp>
            <p:nvSpPr>
              <p:cNvPr id="275" name="Freeform 275"/>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76" name="TextBox 276"/>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الخامسة </a:t>
              </a:r>
              <a:r>
                <a:rPr lang="en-US" sz="2090">
                  <a:solidFill>
                    <a:srgbClr val="000000"/>
                  </a:solidFill>
                  <a:latin typeface="Montserrat"/>
                  <a:ea typeface="Montserrat"/>
                  <a:cs typeface="Montserrat"/>
                  <a:sym typeface="Montserrat"/>
                </a:rPr>
                <a:t>u12</a:t>
              </a:r>
            </a:p>
          </p:txBody>
        </p:sp>
      </p:grpSp>
      <p:grpSp>
        <p:nvGrpSpPr>
          <p:cNvPr id="277" name="Group 277"/>
          <p:cNvGrpSpPr/>
          <p:nvPr/>
        </p:nvGrpSpPr>
        <p:grpSpPr>
          <a:xfrm>
            <a:off x="13138297" y="5432626"/>
            <a:ext cx="1979730" cy="640052"/>
            <a:chOff x="0" y="0"/>
            <a:chExt cx="2639640" cy="853403"/>
          </a:xfrm>
        </p:grpSpPr>
        <p:grpSp>
          <p:nvGrpSpPr>
            <p:cNvPr id="278" name="Group 278"/>
            <p:cNvGrpSpPr/>
            <p:nvPr/>
          </p:nvGrpSpPr>
          <p:grpSpPr>
            <a:xfrm>
              <a:off x="0" y="0"/>
              <a:ext cx="2639640" cy="853403"/>
              <a:chOff x="0" y="0"/>
              <a:chExt cx="6906959" cy="1853333"/>
            </a:xfrm>
          </p:grpSpPr>
          <p:sp>
            <p:nvSpPr>
              <p:cNvPr id="279" name="Freeform 279"/>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80" name="TextBox 280"/>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الخامسة </a:t>
              </a:r>
              <a:r>
                <a:rPr lang="en-US" sz="2090">
                  <a:solidFill>
                    <a:srgbClr val="000000"/>
                  </a:solidFill>
                  <a:latin typeface="Montserrat"/>
                  <a:ea typeface="Montserrat"/>
                  <a:cs typeface="Montserrat"/>
                  <a:sym typeface="Montserrat"/>
                </a:rPr>
                <a:t>u14</a:t>
              </a:r>
            </a:p>
          </p:txBody>
        </p:sp>
      </p:grpSp>
      <p:grpSp>
        <p:nvGrpSpPr>
          <p:cNvPr id="281" name="Group 281"/>
          <p:cNvGrpSpPr/>
          <p:nvPr/>
        </p:nvGrpSpPr>
        <p:grpSpPr>
          <a:xfrm>
            <a:off x="13095107" y="6099811"/>
            <a:ext cx="1979730" cy="640052"/>
            <a:chOff x="0" y="0"/>
            <a:chExt cx="2639640" cy="853403"/>
          </a:xfrm>
        </p:grpSpPr>
        <p:grpSp>
          <p:nvGrpSpPr>
            <p:cNvPr id="282" name="Group 282"/>
            <p:cNvGrpSpPr/>
            <p:nvPr/>
          </p:nvGrpSpPr>
          <p:grpSpPr>
            <a:xfrm>
              <a:off x="0" y="0"/>
              <a:ext cx="2639640" cy="853403"/>
              <a:chOff x="0" y="0"/>
              <a:chExt cx="6906959" cy="1853333"/>
            </a:xfrm>
          </p:grpSpPr>
          <p:sp>
            <p:nvSpPr>
              <p:cNvPr id="283" name="Freeform 283"/>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84" name="TextBox 284"/>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 السادسة </a:t>
              </a:r>
              <a:r>
                <a:rPr lang="en-US" sz="2090">
                  <a:solidFill>
                    <a:srgbClr val="000000"/>
                  </a:solidFill>
                  <a:latin typeface="Montserrat"/>
                  <a:ea typeface="Montserrat"/>
                  <a:cs typeface="Montserrat"/>
                  <a:sym typeface="Montserrat"/>
                </a:rPr>
                <a:t>u12</a:t>
              </a:r>
            </a:p>
          </p:txBody>
        </p:sp>
      </p:grpSp>
      <p:grpSp>
        <p:nvGrpSpPr>
          <p:cNvPr id="285" name="Group 285"/>
          <p:cNvGrpSpPr/>
          <p:nvPr/>
        </p:nvGrpSpPr>
        <p:grpSpPr>
          <a:xfrm>
            <a:off x="13072670" y="6694681"/>
            <a:ext cx="1979730" cy="640052"/>
            <a:chOff x="0" y="0"/>
            <a:chExt cx="2639640" cy="853403"/>
          </a:xfrm>
        </p:grpSpPr>
        <p:grpSp>
          <p:nvGrpSpPr>
            <p:cNvPr id="286" name="Group 286"/>
            <p:cNvGrpSpPr/>
            <p:nvPr/>
          </p:nvGrpSpPr>
          <p:grpSpPr>
            <a:xfrm>
              <a:off x="0" y="0"/>
              <a:ext cx="2639640" cy="853403"/>
              <a:chOff x="0" y="0"/>
              <a:chExt cx="6906959" cy="1853333"/>
            </a:xfrm>
          </p:grpSpPr>
          <p:sp>
            <p:nvSpPr>
              <p:cNvPr id="287" name="Freeform 287"/>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288" name="TextBox 288"/>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السادسة </a:t>
              </a:r>
              <a:r>
                <a:rPr lang="en-US" sz="2090">
                  <a:solidFill>
                    <a:srgbClr val="000000"/>
                  </a:solidFill>
                  <a:latin typeface="Montserrat"/>
                  <a:ea typeface="Montserrat"/>
                  <a:cs typeface="Montserrat"/>
                  <a:sym typeface="Montserrat"/>
                </a:rPr>
                <a:t>u14</a:t>
              </a:r>
            </a:p>
          </p:txBody>
        </p:sp>
      </p:grpSp>
      <p:sp>
        <p:nvSpPr>
          <p:cNvPr id="289" name="Freeform 289"/>
          <p:cNvSpPr/>
          <p:nvPr/>
        </p:nvSpPr>
        <p:spPr>
          <a:xfrm>
            <a:off x="16726972" y="2506491"/>
            <a:ext cx="384400" cy="277467"/>
          </a:xfrm>
          <a:custGeom>
            <a:avLst/>
            <a:gdLst/>
            <a:ahLst/>
            <a:cxnLst/>
            <a:rect l="l" t="t" r="r" b="b"/>
            <a:pathLst>
              <a:path w="384400" h="277467">
                <a:moveTo>
                  <a:pt x="0" y="0"/>
                </a:moveTo>
                <a:lnTo>
                  <a:pt x="384400" y="0"/>
                </a:lnTo>
                <a:lnTo>
                  <a:pt x="384400" y="277467"/>
                </a:lnTo>
                <a:lnTo>
                  <a:pt x="0" y="27746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90" name="TextBox 290"/>
          <p:cNvSpPr txBox="1"/>
          <p:nvPr/>
        </p:nvSpPr>
        <p:spPr>
          <a:xfrm>
            <a:off x="621926" y="2633459"/>
            <a:ext cx="1470483" cy="243862"/>
          </a:xfrm>
          <a:prstGeom prst="rect">
            <a:avLst/>
          </a:prstGeom>
        </p:spPr>
        <p:txBody>
          <a:bodyPr lIns="0" tIns="0" rIns="0" bIns="0" rtlCol="0" anchor="t">
            <a:spAutoFit/>
          </a:bodyPr>
          <a:lstStyle/>
          <a:p>
            <a:pPr algn="ctr" rtl="1">
              <a:lnSpc>
                <a:spcPts val="993"/>
              </a:lnSpc>
            </a:pPr>
            <a:r>
              <a:rPr lang="ar-EG" sz="903">
                <a:solidFill>
                  <a:srgbClr val="FFFFFF"/>
                </a:solidFill>
                <a:latin typeface="Montserrat"/>
                <a:ea typeface="Montserrat"/>
                <a:cs typeface="Montserrat"/>
                <a:sym typeface="Montserrat"/>
                <a:rtl/>
              </a:rPr>
              <a:t>النسخة الخامسة</a:t>
            </a:r>
          </a:p>
          <a:p>
            <a:pPr marL="0" lvl="0" indent="0" algn="ctr" rtl="1">
              <a:lnSpc>
                <a:spcPts val="993"/>
              </a:lnSpc>
              <a:spcBef>
                <a:spcPct val="0"/>
              </a:spcBef>
            </a:pPr>
            <a:r>
              <a:rPr lang="ar-EG" sz="903">
                <a:solidFill>
                  <a:srgbClr val="FFFFFF"/>
                </a:solidFill>
                <a:latin typeface="Montserrat"/>
                <a:ea typeface="Montserrat"/>
                <a:cs typeface="Montserrat"/>
                <a:sym typeface="Montserrat"/>
                <a:rtl/>
              </a:rPr>
              <a:t> </a:t>
            </a:r>
            <a:r>
              <a:rPr lang="en-US" sz="903">
                <a:solidFill>
                  <a:srgbClr val="FFFFFF"/>
                </a:solidFill>
                <a:latin typeface="Montserrat"/>
                <a:ea typeface="Montserrat"/>
                <a:cs typeface="Montserrat"/>
                <a:sym typeface="Montserrat"/>
              </a:rPr>
              <a:t>14</a:t>
            </a:r>
            <a:r>
              <a:rPr lang="ar-EG" sz="903">
                <a:solidFill>
                  <a:srgbClr val="FFFFFF"/>
                </a:solidFill>
                <a:latin typeface="Montserrat"/>
                <a:ea typeface="Montserrat"/>
                <a:cs typeface="Montserrat"/>
                <a:sym typeface="Montserrat"/>
                <a:rtl/>
              </a:rPr>
              <a:t>سنة</a:t>
            </a:r>
          </a:p>
        </p:txBody>
      </p:sp>
      <p:sp>
        <p:nvSpPr>
          <p:cNvPr id="291" name="Freeform 291"/>
          <p:cNvSpPr/>
          <p:nvPr/>
        </p:nvSpPr>
        <p:spPr>
          <a:xfrm>
            <a:off x="16604289" y="8194286"/>
            <a:ext cx="384400" cy="277467"/>
          </a:xfrm>
          <a:custGeom>
            <a:avLst/>
            <a:gdLst/>
            <a:ahLst/>
            <a:cxnLst/>
            <a:rect l="l" t="t" r="r" b="b"/>
            <a:pathLst>
              <a:path w="384400" h="277467">
                <a:moveTo>
                  <a:pt x="0" y="0"/>
                </a:moveTo>
                <a:lnTo>
                  <a:pt x="384400" y="0"/>
                </a:lnTo>
                <a:lnTo>
                  <a:pt x="384400" y="277467"/>
                </a:lnTo>
                <a:lnTo>
                  <a:pt x="0" y="27746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92" name="Freeform 292"/>
          <p:cNvSpPr/>
          <p:nvPr/>
        </p:nvSpPr>
        <p:spPr>
          <a:xfrm>
            <a:off x="541396" y="2582981"/>
            <a:ext cx="376312" cy="271629"/>
          </a:xfrm>
          <a:custGeom>
            <a:avLst/>
            <a:gdLst/>
            <a:ahLst/>
            <a:cxnLst/>
            <a:rect l="l" t="t" r="r" b="b"/>
            <a:pathLst>
              <a:path w="376312" h="271629">
                <a:moveTo>
                  <a:pt x="0" y="0"/>
                </a:moveTo>
                <a:lnTo>
                  <a:pt x="376312" y="0"/>
                </a:lnTo>
                <a:lnTo>
                  <a:pt x="376312" y="271628"/>
                </a:lnTo>
                <a:lnTo>
                  <a:pt x="0" y="271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93" name="Freeform 293"/>
          <p:cNvSpPr/>
          <p:nvPr/>
        </p:nvSpPr>
        <p:spPr>
          <a:xfrm>
            <a:off x="471578" y="4361123"/>
            <a:ext cx="376312" cy="271629"/>
          </a:xfrm>
          <a:custGeom>
            <a:avLst/>
            <a:gdLst/>
            <a:ahLst/>
            <a:cxnLst/>
            <a:rect l="l" t="t" r="r" b="b"/>
            <a:pathLst>
              <a:path w="376312" h="271629">
                <a:moveTo>
                  <a:pt x="0" y="0"/>
                </a:moveTo>
                <a:lnTo>
                  <a:pt x="376312" y="0"/>
                </a:lnTo>
                <a:lnTo>
                  <a:pt x="376312" y="271628"/>
                </a:lnTo>
                <a:lnTo>
                  <a:pt x="0" y="271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294" name="Group 294"/>
          <p:cNvGrpSpPr/>
          <p:nvPr/>
        </p:nvGrpSpPr>
        <p:grpSpPr>
          <a:xfrm>
            <a:off x="15163504" y="7383537"/>
            <a:ext cx="1083387" cy="642743"/>
            <a:chOff x="0" y="0"/>
            <a:chExt cx="1444516" cy="856990"/>
          </a:xfrm>
        </p:grpSpPr>
        <p:grpSp>
          <p:nvGrpSpPr>
            <p:cNvPr id="295" name="Group 295"/>
            <p:cNvGrpSpPr/>
            <p:nvPr/>
          </p:nvGrpSpPr>
          <p:grpSpPr>
            <a:xfrm>
              <a:off x="0" y="0"/>
              <a:ext cx="1444516" cy="856990"/>
              <a:chOff x="0" y="0"/>
              <a:chExt cx="3763941" cy="1853333"/>
            </a:xfrm>
          </p:grpSpPr>
          <p:sp>
            <p:nvSpPr>
              <p:cNvPr id="296" name="Freeform 296"/>
              <p:cNvSpPr/>
              <p:nvPr/>
            </p:nvSpPr>
            <p:spPr>
              <a:xfrm flipH="1">
                <a:off x="0" y="0"/>
                <a:ext cx="3763941" cy="1853333"/>
              </a:xfrm>
              <a:custGeom>
                <a:avLst/>
                <a:gdLst/>
                <a:ahLst/>
                <a:cxnLst/>
                <a:rect l="l" t="t" r="r" b="b"/>
                <a:pathLst>
                  <a:path w="3763941" h="1853333">
                    <a:moveTo>
                      <a:pt x="0" y="926667"/>
                    </a:moveTo>
                    <a:cubicBezTo>
                      <a:pt x="0" y="1424835"/>
                      <a:pt x="428371" y="1853333"/>
                      <a:pt x="956945" y="1853333"/>
                    </a:cubicBezTo>
                    <a:lnTo>
                      <a:pt x="2806996" y="1853333"/>
                    </a:lnTo>
                    <a:cubicBezTo>
                      <a:pt x="3335570" y="1853333"/>
                      <a:pt x="3763941" y="1424835"/>
                      <a:pt x="3763941" y="926667"/>
                    </a:cubicBezTo>
                    <a:cubicBezTo>
                      <a:pt x="3763941" y="428371"/>
                      <a:pt x="3335570" y="0"/>
                      <a:pt x="2806996" y="0"/>
                    </a:cubicBezTo>
                    <a:lnTo>
                      <a:pt x="956945" y="0"/>
                    </a:lnTo>
                    <a:cubicBezTo>
                      <a:pt x="428498" y="0"/>
                      <a:pt x="0" y="428371"/>
                      <a:pt x="0" y="926667"/>
                    </a:cubicBezTo>
                    <a:close/>
                  </a:path>
                </a:pathLst>
              </a:custGeom>
              <a:solidFill>
                <a:srgbClr val="FFFFFF"/>
              </a:solidFill>
            </p:spPr>
            <p:txBody>
              <a:bodyPr/>
              <a:lstStyle/>
              <a:p>
                <a:endParaRPr lang="en-US"/>
              </a:p>
            </p:txBody>
          </p:sp>
        </p:grpSp>
        <p:sp>
          <p:nvSpPr>
            <p:cNvPr id="297" name="TextBox 297"/>
            <p:cNvSpPr txBox="1"/>
            <p:nvPr/>
          </p:nvSpPr>
          <p:spPr>
            <a:xfrm>
              <a:off x="109121" y="196508"/>
              <a:ext cx="122627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9</a:t>
              </a:r>
            </a:p>
          </p:txBody>
        </p:sp>
      </p:grpSp>
      <p:grpSp>
        <p:nvGrpSpPr>
          <p:cNvPr id="298" name="Group 298"/>
          <p:cNvGrpSpPr/>
          <p:nvPr/>
        </p:nvGrpSpPr>
        <p:grpSpPr>
          <a:xfrm>
            <a:off x="11094147" y="8698245"/>
            <a:ext cx="1988051" cy="642743"/>
            <a:chOff x="0" y="0"/>
            <a:chExt cx="2650735" cy="856990"/>
          </a:xfrm>
        </p:grpSpPr>
        <p:grpSp>
          <p:nvGrpSpPr>
            <p:cNvPr id="299" name="Group 299"/>
            <p:cNvGrpSpPr/>
            <p:nvPr/>
          </p:nvGrpSpPr>
          <p:grpSpPr>
            <a:xfrm>
              <a:off x="0" y="0"/>
              <a:ext cx="2650735" cy="856990"/>
              <a:chOff x="0" y="0"/>
              <a:chExt cx="6906959" cy="1853333"/>
            </a:xfrm>
          </p:grpSpPr>
          <p:sp>
            <p:nvSpPr>
              <p:cNvPr id="300" name="Freeform 300"/>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01" name="TextBox 301"/>
            <p:cNvSpPr txBox="1"/>
            <p:nvPr/>
          </p:nvSpPr>
          <p:spPr>
            <a:xfrm>
              <a:off x="200241" y="196508"/>
              <a:ext cx="225025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2024</a:t>
              </a:r>
            </a:p>
          </p:txBody>
        </p:sp>
      </p:grpSp>
      <p:grpSp>
        <p:nvGrpSpPr>
          <p:cNvPr id="302" name="Group 302"/>
          <p:cNvGrpSpPr/>
          <p:nvPr/>
        </p:nvGrpSpPr>
        <p:grpSpPr>
          <a:xfrm>
            <a:off x="9029197" y="8698245"/>
            <a:ext cx="1988051" cy="620958"/>
            <a:chOff x="0" y="0"/>
            <a:chExt cx="2650735" cy="827945"/>
          </a:xfrm>
        </p:grpSpPr>
        <p:grpSp>
          <p:nvGrpSpPr>
            <p:cNvPr id="303" name="Group 303"/>
            <p:cNvGrpSpPr/>
            <p:nvPr/>
          </p:nvGrpSpPr>
          <p:grpSpPr>
            <a:xfrm>
              <a:off x="0" y="0"/>
              <a:ext cx="2650735" cy="827945"/>
              <a:chOff x="0" y="0"/>
              <a:chExt cx="6906959" cy="1790519"/>
            </a:xfrm>
          </p:grpSpPr>
          <p:sp>
            <p:nvSpPr>
              <p:cNvPr id="304" name="Freeform 304"/>
              <p:cNvSpPr/>
              <p:nvPr/>
            </p:nvSpPr>
            <p:spPr>
              <a:xfrm flipH="1">
                <a:off x="0" y="0"/>
                <a:ext cx="6906959" cy="1790519"/>
              </a:xfrm>
              <a:custGeom>
                <a:avLst/>
                <a:gdLst/>
                <a:ahLst/>
                <a:cxnLst/>
                <a:rect l="l" t="t" r="r" b="b"/>
                <a:pathLst>
                  <a:path w="6906959" h="1790519">
                    <a:moveTo>
                      <a:pt x="0" y="895260"/>
                    </a:moveTo>
                    <a:cubicBezTo>
                      <a:pt x="0" y="1362021"/>
                      <a:pt x="428371" y="1790519"/>
                      <a:pt x="956945" y="1790519"/>
                    </a:cubicBezTo>
                    <a:lnTo>
                      <a:pt x="5950014" y="1790519"/>
                    </a:lnTo>
                    <a:cubicBezTo>
                      <a:pt x="6478588" y="1790519"/>
                      <a:pt x="6906959" y="1362021"/>
                      <a:pt x="6906959" y="895260"/>
                    </a:cubicBezTo>
                    <a:cubicBezTo>
                      <a:pt x="6906959" y="428371"/>
                      <a:pt x="6478588" y="0"/>
                      <a:pt x="5950014" y="0"/>
                    </a:cubicBezTo>
                    <a:lnTo>
                      <a:pt x="956945" y="0"/>
                    </a:lnTo>
                    <a:cubicBezTo>
                      <a:pt x="428498" y="0"/>
                      <a:pt x="0" y="428371"/>
                      <a:pt x="0" y="895260"/>
                    </a:cubicBezTo>
                    <a:close/>
                  </a:path>
                </a:pathLst>
              </a:custGeom>
              <a:solidFill>
                <a:srgbClr val="FFFFFF"/>
              </a:solidFill>
            </p:spPr>
            <p:txBody>
              <a:bodyPr/>
              <a:lstStyle/>
              <a:p>
                <a:endParaRPr lang="en-US"/>
              </a:p>
            </p:txBody>
          </p:sp>
        </p:grpSp>
        <p:sp>
          <p:nvSpPr>
            <p:cNvPr id="305" name="TextBox 305"/>
            <p:cNvSpPr txBox="1"/>
            <p:nvPr/>
          </p:nvSpPr>
          <p:spPr>
            <a:xfrm>
              <a:off x="200241" y="206033"/>
              <a:ext cx="2250253" cy="406330"/>
            </a:xfrm>
            <a:prstGeom prst="rect">
              <a:avLst/>
            </a:prstGeom>
          </p:spPr>
          <p:txBody>
            <a:bodyPr lIns="0" tIns="0" rIns="0" bIns="0" rtlCol="0" anchor="t">
              <a:spAutoFit/>
            </a:bodyPr>
            <a:lstStyle/>
            <a:p>
              <a:pPr algn="ctr" rtl="1">
                <a:lnSpc>
                  <a:spcPts val="2591"/>
                </a:lnSpc>
              </a:pPr>
              <a:r>
                <a:rPr lang="ar-EG" sz="1993">
                  <a:solidFill>
                    <a:srgbClr val="000000"/>
                  </a:solidFill>
                  <a:latin typeface="Montserrat"/>
                  <a:ea typeface="Montserrat"/>
                  <a:cs typeface="Montserrat"/>
                  <a:sym typeface="Montserrat"/>
                  <a:rtl/>
                </a:rPr>
                <a:t>اكاديمية الجوهرة</a:t>
              </a:r>
            </a:p>
          </p:txBody>
        </p:sp>
      </p:grpSp>
      <p:grpSp>
        <p:nvGrpSpPr>
          <p:cNvPr id="306" name="Group 306"/>
          <p:cNvGrpSpPr/>
          <p:nvPr/>
        </p:nvGrpSpPr>
        <p:grpSpPr>
          <a:xfrm>
            <a:off x="7347517" y="8698245"/>
            <a:ext cx="1604781" cy="642743"/>
            <a:chOff x="0" y="0"/>
            <a:chExt cx="2139708" cy="856990"/>
          </a:xfrm>
        </p:grpSpPr>
        <p:grpSp>
          <p:nvGrpSpPr>
            <p:cNvPr id="307" name="Group 307"/>
            <p:cNvGrpSpPr/>
            <p:nvPr/>
          </p:nvGrpSpPr>
          <p:grpSpPr>
            <a:xfrm>
              <a:off x="0" y="0"/>
              <a:ext cx="2139708" cy="856990"/>
              <a:chOff x="0" y="0"/>
              <a:chExt cx="5575388" cy="1853333"/>
            </a:xfrm>
          </p:grpSpPr>
          <p:sp>
            <p:nvSpPr>
              <p:cNvPr id="308" name="Freeform 308"/>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09" name="TextBox 309"/>
            <p:cNvSpPr txBox="1"/>
            <p:nvPr/>
          </p:nvSpPr>
          <p:spPr>
            <a:xfrm>
              <a:off x="161637" y="196508"/>
              <a:ext cx="1816433" cy="444900"/>
            </a:xfrm>
            <a:prstGeom prst="rect">
              <a:avLst/>
            </a:prstGeom>
          </p:spPr>
          <p:txBody>
            <a:bodyPr lIns="0" tIns="0" rIns="0" bIns="0" rtlCol="0" anchor="t">
              <a:spAutoFit/>
            </a:bodyPr>
            <a:lstStyle/>
            <a:p>
              <a:pPr algn="ctr" rtl="1">
                <a:lnSpc>
                  <a:spcPts val="2728"/>
                </a:lnSpc>
              </a:pPr>
              <a:r>
                <a:rPr lang="ar-EG" sz="2099">
                  <a:solidFill>
                    <a:srgbClr val="000000"/>
                  </a:solidFill>
                  <a:latin typeface="Montserrat"/>
                  <a:ea typeface="Montserrat"/>
                  <a:cs typeface="Montserrat"/>
                  <a:sym typeface="Montserrat"/>
                  <a:rtl/>
                </a:rPr>
                <a:t>عمان</a:t>
              </a:r>
            </a:p>
          </p:txBody>
        </p:sp>
      </p:grpSp>
      <p:grpSp>
        <p:nvGrpSpPr>
          <p:cNvPr id="310" name="Group 310"/>
          <p:cNvGrpSpPr/>
          <p:nvPr/>
        </p:nvGrpSpPr>
        <p:grpSpPr>
          <a:xfrm rot="-60000">
            <a:off x="5617747" y="8726820"/>
            <a:ext cx="1657046" cy="596180"/>
            <a:chOff x="0" y="0"/>
            <a:chExt cx="5575388" cy="1664849"/>
          </a:xfrm>
        </p:grpSpPr>
        <p:sp>
          <p:nvSpPr>
            <p:cNvPr id="311" name="Freeform 311"/>
            <p:cNvSpPr/>
            <p:nvPr/>
          </p:nvSpPr>
          <p:spPr>
            <a:xfrm flipH="1">
              <a:off x="0" y="0"/>
              <a:ext cx="5575388" cy="1664848"/>
            </a:xfrm>
            <a:custGeom>
              <a:avLst/>
              <a:gdLst/>
              <a:ahLst/>
              <a:cxnLst/>
              <a:rect l="l" t="t" r="r" b="b"/>
              <a:pathLst>
                <a:path w="5575388" h="1664848">
                  <a:moveTo>
                    <a:pt x="0" y="832424"/>
                  </a:moveTo>
                  <a:cubicBezTo>
                    <a:pt x="0" y="1236351"/>
                    <a:pt x="428371" y="1664848"/>
                    <a:pt x="956945" y="1664848"/>
                  </a:cubicBezTo>
                  <a:lnTo>
                    <a:pt x="4618443" y="1664848"/>
                  </a:lnTo>
                  <a:cubicBezTo>
                    <a:pt x="5147017" y="1664848"/>
                    <a:pt x="5575388" y="1236351"/>
                    <a:pt x="5575388" y="832424"/>
                  </a:cubicBezTo>
                  <a:cubicBezTo>
                    <a:pt x="5575388" y="428371"/>
                    <a:pt x="5147017" y="0"/>
                    <a:pt x="4618443" y="0"/>
                  </a:cubicBezTo>
                  <a:lnTo>
                    <a:pt x="956945" y="0"/>
                  </a:lnTo>
                  <a:cubicBezTo>
                    <a:pt x="428498" y="0"/>
                    <a:pt x="0" y="428371"/>
                    <a:pt x="0" y="832424"/>
                  </a:cubicBezTo>
                  <a:close/>
                </a:path>
              </a:pathLst>
            </a:custGeom>
            <a:solidFill>
              <a:srgbClr val="FFFFFF"/>
            </a:solidFill>
          </p:spPr>
          <p:txBody>
            <a:bodyPr/>
            <a:lstStyle/>
            <a:p>
              <a:endParaRPr lang="en-US"/>
            </a:p>
          </p:txBody>
        </p:sp>
      </p:grpSp>
      <p:grpSp>
        <p:nvGrpSpPr>
          <p:cNvPr id="312" name="Group 312"/>
          <p:cNvGrpSpPr/>
          <p:nvPr/>
        </p:nvGrpSpPr>
        <p:grpSpPr>
          <a:xfrm>
            <a:off x="3935970" y="8726820"/>
            <a:ext cx="1604781" cy="614033"/>
            <a:chOff x="0" y="0"/>
            <a:chExt cx="5575388" cy="1770551"/>
          </a:xfrm>
        </p:grpSpPr>
        <p:sp>
          <p:nvSpPr>
            <p:cNvPr id="313" name="Freeform 313"/>
            <p:cNvSpPr/>
            <p:nvPr/>
          </p:nvSpPr>
          <p:spPr>
            <a:xfrm flipH="1">
              <a:off x="0" y="0"/>
              <a:ext cx="5575388" cy="1770551"/>
            </a:xfrm>
            <a:custGeom>
              <a:avLst/>
              <a:gdLst/>
              <a:ahLst/>
              <a:cxnLst/>
              <a:rect l="l" t="t" r="r" b="b"/>
              <a:pathLst>
                <a:path w="5575388" h="1770551">
                  <a:moveTo>
                    <a:pt x="0" y="885276"/>
                  </a:moveTo>
                  <a:cubicBezTo>
                    <a:pt x="0" y="1342053"/>
                    <a:pt x="428371" y="1770551"/>
                    <a:pt x="956945" y="1770551"/>
                  </a:cubicBezTo>
                  <a:lnTo>
                    <a:pt x="4618443" y="1770551"/>
                  </a:lnTo>
                  <a:cubicBezTo>
                    <a:pt x="5147017" y="1770551"/>
                    <a:pt x="5575388" y="1342053"/>
                    <a:pt x="5575388" y="885276"/>
                  </a:cubicBezTo>
                  <a:cubicBezTo>
                    <a:pt x="5575388" y="428371"/>
                    <a:pt x="5147017" y="0"/>
                    <a:pt x="4618443" y="0"/>
                  </a:cubicBezTo>
                  <a:lnTo>
                    <a:pt x="956945" y="0"/>
                  </a:lnTo>
                  <a:cubicBezTo>
                    <a:pt x="428498" y="0"/>
                    <a:pt x="0" y="428371"/>
                    <a:pt x="0" y="885276"/>
                  </a:cubicBezTo>
                  <a:close/>
                </a:path>
              </a:pathLst>
            </a:custGeom>
            <a:solidFill>
              <a:srgbClr val="FFFFFF"/>
            </a:solidFill>
          </p:spPr>
          <p:txBody>
            <a:bodyPr/>
            <a:lstStyle/>
            <a:p>
              <a:endParaRPr lang="en-US"/>
            </a:p>
          </p:txBody>
        </p:sp>
      </p:grpSp>
      <p:grpSp>
        <p:nvGrpSpPr>
          <p:cNvPr id="314" name="Group 314"/>
          <p:cNvGrpSpPr/>
          <p:nvPr/>
        </p:nvGrpSpPr>
        <p:grpSpPr>
          <a:xfrm>
            <a:off x="2277585" y="8703539"/>
            <a:ext cx="1604781" cy="642743"/>
            <a:chOff x="0" y="0"/>
            <a:chExt cx="5575388" cy="1853333"/>
          </a:xfrm>
        </p:grpSpPr>
        <p:sp>
          <p:nvSpPr>
            <p:cNvPr id="315" name="Freeform 315"/>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grpSp>
        <p:nvGrpSpPr>
          <p:cNvPr id="316" name="Group 316"/>
          <p:cNvGrpSpPr/>
          <p:nvPr/>
        </p:nvGrpSpPr>
        <p:grpSpPr>
          <a:xfrm>
            <a:off x="13126274" y="8686559"/>
            <a:ext cx="1979730" cy="640052"/>
            <a:chOff x="0" y="0"/>
            <a:chExt cx="2639640" cy="853403"/>
          </a:xfrm>
        </p:grpSpPr>
        <p:grpSp>
          <p:nvGrpSpPr>
            <p:cNvPr id="317" name="Group 317"/>
            <p:cNvGrpSpPr/>
            <p:nvPr/>
          </p:nvGrpSpPr>
          <p:grpSpPr>
            <a:xfrm>
              <a:off x="0" y="0"/>
              <a:ext cx="2639640" cy="853403"/>
              <a:chOff x="0" y="0"/>
              <a:chExt cx="6906959" cy="1853333"/>
            </a:xfrm>
          </p:grpSpPr>
          <p:sp>
            <p:nvSpPr>
              <p:cNvPr id="318" name="Freeform 318"/>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19" name="TextBox 319"/>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 السابعة </a:t>
              </a:r>
              <a:r>
                <a:rPr lang="en-US" sz="2090">
                  <a:solidFill>
                    <a:srgbClr val="000000"/>
                  </a:solidFill>
                  <a:latin typeface="Montserrat"/>
                  <a:ea typeface="Montserrat"/>
                  <a:cs typeface="Montserrat"/>
                  <a:sym typeface="Montserrat"/>
                </a:rPr>
                <a:t>u16</a:t>
              </a:r>
            </a:p>
          </p:txBody>
        </p:sp>
      </p:grpSp>
      <p:grpSp>
        <p:nvGrpSpPr>
          <p:cNvPr id="320" name="Group 320"/>
          <p:cNvGrpSpPr/>
          <p:nvPr/>
        </p:nvGrpSpPr>
        <p:grpSpPr>
          <a:xfrm>
            <a:off x="15188698" y="8002988"/>
            <a:ext cx="1083387" cy="642743"/>
            <a:chOff x="0" y="0"/>
            <a:chExt cx="1444516" cy="856990"/>
          </a:xfrm>
        </p:grpSpPr>
        <p:grpSp>
          <p:nvGrpSpPr>
            <p:cNvPr id="321" name="Group 321"/>
            <p:cNvGrpSpPr/>
            <p:nvPr/>
          </p:nvGrpSpPr>
          <p:grpSpPr>
            <a:xfrm>
              <a:off x="0" y="0"/>
              <a:ext cx="1444516" cy="856990"/>
              <a:chOff x="0" y="0"/>
              <a:chExt cx="3763941" cy="1853333"/>
            </a:xfrm>
          </p:grpSpPr>
          <p:sp>
            <p:nvSpPr>
              <p:cNvPr id="322" name="Freeform 322"/>
              <p:cNvSpPr/>
              <p:nvPr/>
            </p:nvSpPr>
            <p:spPr>
              <a:xfrm flipH="1">
                <a:off x="0" y="0"/>
                <a:ext cx="3763941" cy="1853333"/>
              </a:xfrm>
              <a:custGeom>
                <a:avLst/>
                <a:gdLst/>
                <a:ahLst/>
                <a:cxnLst/>
                <a:rect l="l" t="t" r="r" b="b"/>
                <a:pathLst>
                  <a:path w="3763941" h="1853333">
                    <a:moveTo>
                      <a:pt x="0" y="926667"/>
                    </a:moveTo>
                    <a:cubicBezTo>
                      <a:pt x="0" y="1424835"/>
                      <a:pt x="428371" y="1853333"/>
                      <a:pt x="956945" y="1853333"/>
                    </a:cubicBezTo>
                    <a:lnTo>
                      <a:pt x="2806996" y="1853333"/>
                    </a:lnTo>
                    <a:cubicBezTo>
                      <a:pt x="3335570" y="1853333"/>
                      <a:pt x="3763941" y="1424835"/>
                      <a:pt x="3763941" y="926667"/>
                    </a:cubicBezTo>
                    <a:cubicBezTo>
                      <a:pt x="3763941" y="428371"/>
                      <a:pt x="3335570" y="0"/>
                      <a:pt x="2806996" y="0"/>
                    </a:cubicBezTo>
                    <a:lnTo>
                      <a:pt x="956945" y="0"/>
                    </a:lnTo>
                    <a:cubicBezTo>
                      <a:pt x="428498" y="0"/>
                      <a:pt x="0" y="428371"/>
                      <a:pt x="0" y="926667"/>
                    </a:cubicBezTo>
                    <a:close/>
                  </a:path>
                </a:pathLst>
              </a:custGeom>
              <a:solidFill>
                <a:srgbClr val="FFFFFF"/>
              </a:solidFill>
            </p:spPr>
            <p:txBody>
              <a:bodyPr/>
              <a:lstStyle/>
              <a:p>
                <a:endParaRPr lang="en-US"/>
              </a:p>
            </p:txBody>
          </p:sp>
        </p:grpSp>
        <p:sp>
          <p:nvSpPr>
            <p:cNvPr id="323" name="TextBox 323"/>
            <p:cNvSpPr txBox="1"/>
            <p:nvPr/>
          </p:nvSpPr>
          <p:spPr>
            <a:xfrm>
              <a:off x="109121" y="196508"/>
              <a:ext cx="122627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10</a:t>
              </a:r>
            </a:p>
          </p:txBody>
        </p:sp>
      </p:grpSp>
      <p:grpSp>
        <p:nvGrpSpPr>
          <p:cNvPr id="324" name="Group 324"/>
          <p:cNvGrpSpPr/>
          <p:nvPr/>
        </p:nvGrpSpPr>
        <p:grpSpPr>
          <a:xfrm>
            <a:off x="11059637" y="8002988"/>
            <a:ext cx="1988051" cy="642743"/>
            <a:chOff x="0" y="0"/>
            <a:chExt cx="2650735" cy="856990"/>
          </a:xfrm>
        </p:grpSpPr>
        <p:grpSp>
          <p:nvGrpSpPr>
            <p:cNvPr id="325" name="Group 325"/>
            <p:cNvGrpSpPr/>
            <p:nvPr/>
          </p:nvGrpSpPr>
          <p:grpSpPr>
            <a:xfrm>
              <a:off x="0" y="0"/>
              <a:ext cx="2650735" cy="856990"/>
              <a:chOff x="0" y="0"/>
              <a:chExt cx="6906959" cy="1853333"/>
            </a:xfrm>
          </p:grpSpPr>
          <p:sp>
            <p:nvSpPr>
              <p:cNvPr id="326" name="Freeform 326"/>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27" name="TextBox 327"/>
            <p:cNvSpPr txBox="1"/>
            <p:nvPr/>
          </p:nvSpPr>
          <p:spPr>
            <a:xfrm>
              <a:off x="200241" y="196508"/>
              <a:ext cx="225025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2024</a:t>
              </a:r>
            </a:p>
          </p:txBody>
        </p:sp>
      </p:grpSp>
      <p:grpSp>
        <p:nvGrpSpPr>
          <p:cNvPr id="328" name="Group 328"/>
          <p:cNvGrpSpPr/>
          <p:nvPr/>
        </p:nvGrpSpPr>
        <p:grpSpPr>
          <a:xfrm>
            <a:off x="8994687" y="8002988"/>
            <a:ext cx="1988051" cy="620958"/>
            <a:chOff x="0" y="0"/>
            <a:chExt cx="2650735" cy="827945"/>
          </a:xfrm>
        </p:grpSpPr>
        <p:grpSp>
          <p:nvGrpSpPr>
            <p:cNvPr id="329" name="Group 329"/>
            <p:cNvGrpSpPr/>
            <p:nvPr/>
          </p:nvGrpSpPr>
          <p:grpSpPr>
            <a:xfrm>
              <a:off x="0" y="0"/>
              <a:ext cx="2650735" cy="827945"/>
              <a:chOff x="0" y="0"/>
              <a:chExt cx="6906959" cy="1790519"/>
            </a:xfrm>
          </p:grpSpPr>
          <p:sp>
            <p:nvSpPr>
              <p:cNvPr id="330" name="Freeform 330"/>
              <p:cNvSpPr/>
              <p:nvPr/>
            </p:nvSpPr>
            <p:spPr>
              <a:xfrm flipH="1">
                <a:off x="0" y="0"/>
                <a:ext cx="6906959" cy="1790519"/>
              </a:xfrm>
              <a:custGeom>
                <a:avLst/>
                <a:gdLst/>
                <a:ahLst/>
                <a:cxnLst/>
                <a:rect l="l" t="t" r="r" b="b"/>
                <a:pathLst>
                  <a:path w="6906959" h="1790519">
                    <a:moveTo>
                      <a:pt x="0" y="895260"/>
                    </a:moveTo>
                    <a:cubicBezTo>
                      <a:pt x="0" y="1362021"/>
                      <a:pt x="428371" y="1790519"/>
                      <a:pt x="956945" y="1790519"/>
                    </a:cubicBezTo>
                    <a:lnTo>
                      <a:pt x="5950014" y="1790519"/>
                    </a:lnTo>
                    <a:cubicBezTo>
                      <a:pt x="6478588" y="1790519"/>
                      <a:pt x="6906959" y="1362021"/>
                      <a:pt x="6906959" y="895260"/>
                    </a:cubicBezTo>
                    <a:cubicBezTo>
                      <a:pt x="6906959" y="428371"/>
                      <a:pt x="6478588" y="0"/>
                      <a:pt x="5950014" y="0"/>
                    </a:cubicBezTo>
                    <a:lnTo>
                      <a:pt x="956945" y="0"/>
                    </a:lnTo>
                    <a:cubicBezTo>
                      <a:pt x="428498" y="0"/>
                      <a:pt x="0" y="428371"/>
                      <a:pt x="0" y="895260"/>
                    </a:cubicBezTo>
                    <a:close/>
                  </a:path>
                </a:pathLst>
              </a:custGeom>
              <a:solidFill>
                <a:srgbClr val="FFFFFF"/>
              </a:solidFill>
            </p:spPr>
            <p:txBody>
              <a:bodyPr/>
              <a:lstStyle/>
              <a:p>
                <a:endParaRPr lang="en-US"/>
              </a:p>
            </p:txBody>
          </p:sp>
        </p:grpSp>
        <p:sp>
          <p:nvSpPr>
            <p:cNvPr id="331" name="TextBox 331"/>
            <p:cNvSpPr txBox="1"/>
            <p:nvPr/>
          </p:nvSpPr>
          <p:spPr>
            <a:xfrm>
              <a:off x="200241" y="206033"/>
              <a:ext cx="2250253" cy="406330"/>
            </a:xfrm>
            <a:prstGeom prst="rect">
              <a:avLst/>
            </a:prstGeom>
          </p:spPr>
          <p:txBody>
            <a:bodyPr lIns="0" tIns="0" rIns="0" bIns="0" rtlCol="0" anchor="t">
              <a:spAutoFit/>
            </a:bodyPr>
            <a:lstStyle/>
            <a:p>
              <a:pPr algn="ctr" rtl="1">
                <a:lnSpc>
                  <a:spcPts val="2591"/>
                </a:lnSpc>
              </a:pPr>
              <a:r>
                <a:rPr lang="ar-EG" sz="1993">
                  <a:solidFill>
                    <a:srgbClr val="000000"/>
                  </a:solidFill>
                  <a:latin typeface="Montserrat"/>
                  <a:ea typeface="Montserrat"/>
                  <a:cs typeface="Montserrat"/>
                  <a:sym typeface="Montserrat"/>
                  <a:rtl/>
                </a:rPr>
                <a:t>اكاديمية أوليه</a:t>
              </a:r>
            </a:p>
          </p:txBody>
        </p:sp>
      </p:grpSp>
      <p:grpSp>
        <p:nvGrpSpPr>
          <p:cNvPr id="332" name="Group 332"/>
          <p:cNvGrpSpPr/>
          <p:nvPr/>
        </p:nvGrpSpPr>
        <p:grpSpPr>
          <a:xfrm>
            <a:off x="7313007" y="8002988"/>
            <a:ext cx="1604781" cy="642743"/>
            <a:chOff x="0" y="0"/>
            <a:chExt cx="2139708" cy="856990"/>
          </a:xfrm>
        </p:grpSpPr>
        <p:grpSp>
          <p:nvGrpSpPr>
            <p:cNvPr id="333" name="Group 333"/>
            <p:cNvGrpSpPr/>
            <p:nvPr/>
          </p:nvGrpSpPr>
          <p:grpSpPr>
            <a:xfrm>
              <a:off x="0" y="0"/>
              <a:ext cx="2139708" cy="856990"/>
              <a:chOff x="0" y="0"/>
              <a:chExt cx="5575388" cy="1853333"/>
            </a:xfrm>
          </p:grpSpPr>
          <p:sp>
            <p:nvSpPr>
              <p:cNvPr id="334" name="Freeform 334"/>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35" name="TextBox 335"/>
            <p:cNvSpPr txBox="1"/>
            <p:nvPr/>
          </p:nvSpPr>
          <p:spPr>
            <a:xfrm>
              <a:off x="161637" y="196508"/>
              <a:ext cx="1816433" cy="444900"/>
            </a:xfrm>
            <a:prstGeom prst="rect">
              <a:avLst/>
            </a:prstGeom>
          </p:spPr>
          <p:txBody>
            <a:bodyPr lIns="0" tIns="0" rIns="0" bIns="0" rtlCol="0" anchor="t">
              <a:spAutoFit/>
            </a:bodyPr>
            <a:lstStyle/>
            <a:p>
              <a:pPr algn="ctr" rtl="1">
                <a:lnSpc>
                  <a:spcPts val="2728"/>
                </a:lnSpc>
              </a:pPr>
              <a:r>
                <a:rPr lang="ar-EG" sz="2099">
                  <a:solidFill>
                    <a:srgbClr val="000000"/>
                  </a:solidFill>
                  <a:latin typeface="Montserrat"/>
                  <a:ea typeface="Montserrat"/>
                  <a:cs typeface="Montserrat"/>
                  <a:sym typeface="Montserrat"/>
                  <a:rtl/>
                </a:rPr>
                <a:t>البحرين</a:t>
              </a:r>
            </a:p>
          </p:txBody>
        </p:sp>
      </p:grpSp>
      <p:grpSp>
        <p:nvGrpSpPr>
          <p:cNvPr id="336" name="Group 336"/>
          <p:cNvGrpSpPr/>
          <p:nvPr/>
        </p:nvGrpSpPr>
        <p:grpSpPr>
          <a:xfrm rot="-60000">
            <a:off x="5611397" y="8020547"/>
            <a:ext cx="1657046" cy="596180"/>
            <a:chOff x="0" y="0"/>
            <a:chExt cx="5575388" cy="1664849"/>
          </a:xfrm>
        </p:grpSpPr>
        <p:sp>
          <p:nvSpPr>
            <p:cNvPr id="337" name="Freeform 337"/>
            <p:cNvSpPr/>
            <p:nvPr/>
          </p:nvSpPr>
          <p:spPr>
            <a:xfrm flipH="1">
              <a:off x="0" y="0"/>
              <a:ext cx="5575388" cy="1664848"/>
            </a:xfrm>
            <a:custGeom>
              <a:avLst/>
              <a:gdLst/>
              <a:ahLst/>
              <a:cxnLst/>
              <a:rect l="l" t="t" r="r" b="b"/>
              <a:pathLst>
                <a:path w="5575388" h="1664848">
                  <a:moveTo>
                    <a:pt x="0" y="832424"/>
                  </a:moveTo>
                  <a:cubicBezTo>
                    <a:pt x="0" y="1236351"/>
                    <a:pt x="428371" y="1664848"/>
                    <a:pt x="956945" y="1664848"/>
                  </a:cubicBezTo>
                  <a:lnTo>
                    <a:pt x="4618443" y="1664848"/>
                  </a:lnTo>
                  <a:cubicBezTo>
                    <a:pt x="5147017" y="1664848"/>
                    <a:pt x="5575388" y="1236351"/>
                    <a:pt x="5575388" y="832424"/>
                  </a:cubicBezTo>
                  <a:cubicBezTo>
                    <a:pt x="5575388" y="428371"/>
                    <a:pt x="5147017" y="0"/>
                    <a:pt x="4618443" y="0"/>
                  </a:cubicBezTo>
                  <a:lnTo>
                    <a:pt x="956945" y="0"/>
                  </a:lnTo>
                  <a:cubicBezTo>
                    <a:pt x="428498" y="0"/>
                    <a:pt x="0" y="428371"/>
                    <a:pt x="0" y="832424"/>
                  </a:cubicBezTo>
                  <a:close/>
                </a:path>
              </a:pathLst>
            </a:custGeom>
            <a:solidFill>
              <a:srgbClr val="FFFFFF"/>
            </a:solidFill>
          </p:spPr>
          <p:txBody>
            <a:bodyPr/>
            <a:lstStyle/>
            <a:p>
              <a:endParaRPr lang="en-US"/>
            </a:p>
          </p:txBody>
        </p:sp>
      </p:grpSp>
      <p:grpSp>
        <p:nvGrpSpPr>
          <p:cNvPr id="338" name="Group 338"/>
          <p:cNvGrpSpPr/>
          <p:nvPr/>
        </p:nvGrpSpPr>
        <p:grpSpPr>
          <a:xfrm>
            <a:off x="3929620" y="8020547"/>
            <a:ext cx="1604781" cy="614033"/>
            <a:chOff x="0" y="0"/>
            <a:chExt cx="5575388" cy="1770551"/>
          </a:xfrm>
        </p:grpSpPr>
        <p:sp>
          <p:nvSpPr>
            <p:cNvPr id="339" name="Freeform 339"/>
            <p:cNvSpPr/>
            <p:nvPr/>
          </p:nvSpPr>
          <p:spPr>
            <a:xfrm flipH="1">
              <a:off x="0" y="0"/>
              <a:ext cx="5575388" cy="1770551"/>
            </a:xfrm>
            <a:custGeom>
              <a:avLst/>
              <a:gdLst/>
              <a:ahLst/>
              <a:cxnLst/>
              <a:rect l="l" t="t" r="r" b="b"/>
              <a:pathLst>
                <a:path w="5575388" h="1770551">
                  <a:moveTo>
                    <a:pt x="0" y="885276"/>
                  </a:moveTo>
                  <a:cubicBezTo>
                    <a:pt x="0" y="1342053"/>
                    <a:pt x="428371" y="1770551"/>
                    <a:pt x="956945" y="1770551"/>
                  </a:cubicBezTo>
                  <a:lnTo>
                    <a:pt x="4618443" y="1770551"/>
                  </a:lnTo>
                  <a:cubicBezTo>
                    <a:pt x="5147017" y="1770551"/>
                    <a:pt x="5575388" y="1342053"/>
                    <a:pt x="5575388" y="885276"/>
                  </a:cubicBezTo>
                  <a:cubicBezTo>
                    <a:pt x="5575388" y="428371"/>
                    <a:pt x="5147017" y="0"/>
                    <a:pt x="4618443" y="0"/>
                  </a:cubicBezTo>
                  <a:lnTo>
                    <a:pt x="956945" y="0"/>
                  </a:lnTo>
                  <a:cubicBezTo>
                    <a:pt x="428498" y="0"/>
                    <a:pt x="0" y="428371"/>
                    <a:pt x="0" y="885276"/>
                  </a:cubicBezTo>
                  <a:close/>
                </a:path>
              </a:pathLst>
            </a:custGeom>
            <a:solidFill>
              <a:srgbClr val="FFFFFF"/>
            </a:solidFill>
          </p:spPr>
          <p:txBody>
            <a:bodyPr/>
            <a:lstStyle/>
            <a:p>
              <a:endParaRPr lang="en-US"/>
            </a:p>
          </p:txBody>
        </p:sp>
      </p:grpSp>
      <p:grpSp>
        <p:nvGrpSpPr>
          <p:cNvPr id="340" name="Group 340"/>
          <p:cNvGrpSpPr/>
          <p:nvPr/>
        </p:nvGrpSpPr>
        <p:grpSpPr>
          <a:xfrm>
            <a:off x="2271235" y="8020547"/>
            <a:ext cx="1604781" cy="642743"/>
            <a:chOff x="0" y="0"/>
            <a:chExt cx="5575388" cy="1853333"/>
          </a:xfrm>
        </p:grpSpPr>
        <p:sp>
          <p:nvSpPr>
            <p:cNvPr id="341" name="Freeform 341"/>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grpSp>
        <p:nvGrpSpPr>
          <p:cNvPr id="342" name="Group 342"/>
          <p:cNvGrpSpPr/>
          <p:nvPr/>
        </p:nvGrpSpPr>
        <p:grpSpPr>
          <a:xfrm>
            <a:off x="13091764" y="7991302"/>
            <a:ext cx="1979730" cy="640052"/>
            <a:chOff x="0" y="0"/>
            <a:chExt cx="2639640" cy="853403"/>
          </a:xfrm>
        </p:grpSpPr>
        <p:grpSp>
          <p:nvGrpSpPr>
            <p:cNvPr id="343" name="Group 343"/>
            <p:cNvGrpSpPr/>
            <p:nvPr/>
          </p:nvGrpSpPr>
          <p:grpSpPr>
            <a:xfrm>
              <a:off x="0" y="0"/>
              <a:ext cx="2639640" cy="853403"/>
              <a:chOff x="0" y="0"/>
              <a:chExt cx="6906959" cy="1853333"/>
            </a:xfrm>
          </p:grpSpPr>
          <p:sp>
            <p:nvSpPr>
              <p:cNvPr id="344" name="Freeform 344"/>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45" name="TextBox 345"/>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 السابعة </a:t>
              </a:r>
              <a:r>
                <a:rPr lang="en-US" sz="2090">
                  <a:solidFill>
                    <a:srgbClr val="000000"/>
                  </a:solidFill>
                  <a:latin typeface="Montserrat"/>
                  <a:ea typeface="Montserrat"/>
                  <a:cs typeface="Montserrat"/>
                  <a:sym typeface="Montserrat"/>
                </a:rPr>
                <a:t>u14</a:t>
              </a:r>
            </a:p>
          </p:txBody>
        </p:sp>
      </p:grpSp>
      <p:grpSp>
        <p:nvGrpSpPr>
          <p:cNvPr id="346" name="Group 346"/>
          <p:cNvGrpSpPr/>
          <p:nvPr/>
        </p:nvGrpSpPr>
        <p:grpSpPr>
          <a:xfrm>
            <a:off x="15188698" y="8670152"/>
            <a:ext cx="1083387" cy="642743"/>
            <a:chOff x="0" y="0"/>
            <a:chExt cx="1444516" cy="856990"/>
          </a:xfrm>
        </p:grpSpPr>
        <p:grpSp>
          <p:nvGrpSpPr>
            <p:cNvPr id="347" name="Group 347"/>
            <p:cNvGrpSpPr/>
            <p:nvPr/>
          </p:nvGrpSpPr>
          <p:grpSpPr>
            <a:xfrm>
              <a:off x="0" y="0"/>
              <a:ext cx="1444516" cy="856990"/>
              <a:chOff x="0" y="0"/>
              <a:chExt cx="3763941" cy="1853333"/>
            </a:xfrm>
          </p:grpSpPr>
          <p:sp>
            <p:nvSpPr>
              <p:cNvPr id="348" name="Freeform 348"/>
              <p:cNvSpPr/>
              <p:nvPr/>
            </p:nvSpPr>
            <p:spPr>
              <a:xfrm flipH="1">
                <a:off x="0" y="0"/>
                <a:ext cx="3763941" cy="1853333"/>
              </a:xfrm>
              <a:custGeom>
                <a:avLst/>
                <a:gdLst/>
                <a:ahLst/>
                <a:cxnLst/>
                <a:rect l="l" t="t" r="r" b="b"/>
                <a:pathLst>
                  <a:path w="3763941" h="1853333">
                    <a:moveTo>
                      <a:pt x="0" y="926667"/>
                    </a:moveTo>
                    <a:cubicBezTo>
                      <a:pt x="0" y="1424835"/>
                      <a:pt x="428371" y="1853333"/>
                      <a:pt x="956945" y="1853333"/>
                    </a:cubicBezTo>
                    <a:lnTo>
                      <a:pt x="2806996" y="1853333"/>
                    </a:lnTo>
                    <a:cubicBezTo>
                      <a:pt x="3335570" y="1853333"/>
                      <a:pt x="3763941" y="1424835"/>
                      <a:pt x="3763941" y="926667"/>
                    </a:cubicBezTo>
                    <a:cubicBezTo>
                      <a:pt x="3763941" y="428371"/>
                      <a:pt x="3335570" y="0"/>
                      <a:pt x="2806996" y="0"/>
                    </a:cubicBezTo>
                    <a:lnTo>
                      <a:pt x="956945" y="0"/>
                    </a:lnTo>
                    <a:cubicBezTo>
                      <a:pt x="428498" y="0"/>
                      <a:pt x="0" y="428371"/>
                      <a:pt x="0" y="926667"/>
                    </a:cubicBezTo>
                    <a:close/>
                  </a:path>
                </a:pathLst>
              </a:custGeom>
              <a:solidFill>
                <a:srgbClr val="FFFFFF"/>
              </a:solidFill>
            </p:spPr>
            <p:txBody>
              <a:bodyPr/>
              <a:lstStyle/>
              <a:p>
                <a:endParaRPr lang="en-US"/>
              </a:p>
            </p:txBody>
          </p:sp>
        </p:grpSp>
        <p:sp>
          <p:nvSpPr>
            <p:cNvPr id="349" name="TextBox 349"/>
            <p:cNvSpPr txBox="1"/>
            <p:nvPr/>
          </p:nvSpPr>
          <p:spPr>
            <a:xfrm>
              <a:off x="109121" y="196508"/>
              <a:ext cx="122627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11</a:t>
              </a:r>
            </a:p>
          </p:txBody>
        </p:sp>
      </p:grpSp>
      <p:grpSp>
        <p:nvGrpSpPr>
          <p:cNvPr id="350" name="Group 350"/>
          <p:cNvGrpSpPr/>
          <p:nvPr/>
        </p:nvGrpSpPr>
        <p:grpSpPr>
          <a:xfrm>
            <a:off x="11059637" y="7392099"/>
            <a:ext cx="1988051" cy="642743"/>
            <a:chOff x="0" y="0"/>
            <a:chExt cx="2650735" cy="856990"/>
          </a:xfrm>
        </p:grpSpPr>
        <p:grpSp>
          <p:nvGrpSpPr>
            <p:cNvPr id="351" name="Group 351"/>
            <p:cNvGrpSpPr/>
            <p:nvPr/>
          </p:nvGrpSpPr>
          <p:grpSpPr>
            <a:xfrm>
              <a:off x="0" y="0"/>
              <a:ext cx="2650735" cy="856990"/>
              <a:chOff x="0" y="0"/>
              <a:chExt cx="6906959" cy="1853333"/>
            </a:xfrm>
          </p:grpSpPr>
          <p:sp>
            <p:nvSpPr>
              <p:cNvPr id="352" name="Freeform 352"/>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53" name="TextBox 353"/>
            <p:cNvSpPr txBox="1"/>
            <p:nvPr/>
          </p:nvSpPr>
          <p:spPr>
            <a:xfrm>
              <a:off x="200241" y="196508"/>
              <a:ext cx="2250253" cy="444900"/>
            </a:xfrm>
            <a:prstGeom prst="rect">
              <a:avLst/>
            </a:prstGeom>
          </p:spPr>
          <p:txBody>
            <a:bodyPr lIns="0" tIns="0" rIns="0" bIns="0" rtlCol="0" anchor="t">
              <a:spAutoFit/>
            </a:bodyPr>
            <a:lstStyle/>
            <a:p>
              <a:pPr algn="ctr">
                <a:lnSpc>
                  <a:spcPts val="2728"/>
                </a:lnSpc>
              </a:pPr>
              <a:r>
                <a:rPr lang="en-US" sz="2099">
                  <a:solidFill>
                    <a:srgbClr val="000000"/>
                  </a:solidFill>
                  <a:latin typeface="Montserrat"/>
                  <a:ea typeface="Montserrat"/>
                  <a:cs typeface="Montserrat"/>
                  <a:sym typeface="Montserrat"/>
                </a:rPr>
                <a:t>2024</a:t>
              </a:r>
            </a:p>
          </p:txBody>
        </p:sp>
      </p:grpSp>
      <p:grpSp>
        <p:nvGrpSpPr>
          <p:cNvPr id="354" name="Group 354"/>
          <p:cNvGrpSpPr/>
          <p:nvPr/>
        </p:nvGrpSpPr>
        <p:grpSpPr>
          <a:xfrm>
            <a:off x="8994687" y="7436701"/>
            <a:ext cx="1988051" cy="553540"/>
            <a:chOff x="0" y="0"/>
            <a:chExt cx="2650735" cy="738054"/>
          </a:xfrm>
        </p:grpSpPr>
        <p:grpSp>
          <p:nvGrpSpPr>
            <p:cNvPr id="355" name="Group 355"/>
            <p:cNvGrpSpPr/>
            <p:nvPr/>
          </p:nvGrpSpPr>
          <p:grpSpPr>
            <a:xfrm>
              <a:off x="0" y="0"/>
              <a:ext cx="2650735" cy="738054"/>
              <a:chOff x="0" y="0"/>
              <a:chExt cx="6906959" cy="1596121"/>
            </a:xfrm>
          </p:grpSpPr>
          <p:sp>
            <p:nvSpPr>
              <p:cNvPr id="356" name="Freeform 356"/>
              <p:cNvSpPr/>
              <p:nvPr/>
            </p:nvSpPr>
            <p:spPr>
              <a:xfrm flipH="1">
                <a:off x="0" y="0"/>
                <a:ext cx="6906959" cy="1596121"/>
              </a:xfrm>
              <a:custGeom>
                <a:avLst/>
                <a:gdLst/>
                <a:ahLst/>
                <a:cxnLst/>
                <a:rect l="l" t="t" r="r" b="b"/>
                <a:pathLst>
                  <a:path w="6906959" h="1596121">
                    <a:moveTo>
                      <a:pt x="0" y="798060"/>
                    </a:moveTo>
                    <a:cubicBezTo>
                      <a:pt x="0" y="1167623"/>
                      <a:pt x="428371" y="1596121"/>
                      <a:pt x="956945" y="1596121"/>
                    </a:cubicBezTo>
                    <a:lnTo>
                      <a:pt x="5950014" y="1596121"/>
                    </a:lnTo>
                    <a:cubicBezTo>
                      <a:pt x="6478588" y="1596121"/>
                      <a:pt x="6906959" y="1167623"/>
                      <a:pt x="6906959" y="798060"/>
                    </a:cubicBezTo>
                    <a:cubicBezTo>
                      <a:pt x="6906959" y="428371"/>
                      <a:pt x="6478588" y="0"/>
                      <a:pt x="5950014" y="0"/>
                    </a:cubicBezTo>
                    <a:lnTo>
                      <a:pt x="956945" y="0"/>
                    </a:lnTo>
                    <a:cubicBezTo>
                      <a:pt x="428498" y="0"/>
                      <a:pt x="0" y="428371"/>
                      <a:pt x="0" y="798060"/>
                    </a:cubicBezTo>
                    <a:close/>
                  </a:path>
                </a:pathLst>
              </a:custGeom>
              <a:solidFill>
                <a:srgbClr val="FFFFFF"/>
              </a:solidFill>
            </p:spPr>
            <p:txBody>
              <a:bodyPr/>
              <a:lstStyle/>
              <a:p>
                <a:endParaRPr lang="en-US"/>
              </a:p>
            </p:txBody>
          </p:sp>
        </p:grpSp>
        <p:sp>
          <p:nvSpPr>
            <p:cNvPr id="357" name="TextBox 357"/>
            <p:cNvSpPr txBox="1"/>
            <p:nvPr/>
          </p:nvSpPr>
          <p:spPr>
            <a:xfrm>
              <a:off x="200241" y="196508"/>
              <a:ext cx="2250253" cy="325964"/>
            </a:xfrm>
            <a:prstGeom prst="rect">
              <a:avLst/>
            </a:prstGeom>
          </p:spPr>
          <p:txBody>
            <a:bodyPr lIns="0" tIns="0" rIns="0" bIns="0" rtlCol="0" anchor="t">
              <a:spAutoFit/>
            </a:bodyPr>
            <a:lstStyle/>
            <a:p>
              <a:pPr algn="ctr" rtl="1">
                <a:lnSpc>
                  <a:spcPts val="2044"/>
                </a:lnSpc>
              </a:pPr>
              <a:r>
                <a:rPr lang="ar-EG" sz="1572">
                  <a:solidFill>
                    <a:srgbClr val="000000"/>
                  </a:solidFill>
                  <a:latin typeface="Montserrat"/>
                  <a:ea typeface="Montserrat"/>
                  <a:cs typeface="Montserrat"/>
                  <a:sym typeface="Montserrat"/>
                  <a:rtl/>
                </a:rPr>
                <a:t>اكاديمية نادي العين</a:t>
              </a:r>
            </a:p>
          </p:txBody>
        </p:sp>
      </p:grpSp>
      <p:grpSp>
        <p:nvGrpSpPr>
          <p:cNvPr id="358" name="Group 358"/>
          <p:cNvGrpSpPr/>
          <p:nvPr/>
        </p:nvGrpSpPr>
        <p:grpSpPr>
          <a:xfrm>
            <a:off x="7313007" y="7392099"/>
            <a:ext cx="1604781" cy="642743"/>
            <a:chOff x="0" y="0"/>
            <a:chExt cx="2139708" cy="856990"/>
          </a:xfrm>
        </p:grpSpPr>
        <p:grpSp>
          <p:nvGrpSpPr>
            <p:cNvPr id="359" name="Group 359"/>
            <p:cNvGrpSpPr/>
            <p:nvPr/>
          </p:nvGrpSpPr>
          <p:grpSpPr>
            <a:xfrm>
              <a:off x="0" y="0"/>
              <a:ext cx="2139708" cy="856990"/>
              <a:chOff x="0" y="0"/>
              <a:chExt cx="5575388" cy="1853333"/>
            </a:xfrm>
          </p:grpSpPr>
          <p:sp>
            <p:nvSpPr>
              <p:cNvPr id="360" name="Freeform 360"/>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61" name="TextBox 361"/>
            <p:cNvSpPr txBox="1"/>
            <p:nvPr/>
          </p:nvSpPr>
          <p:spPr>
            <a:xfrm>
              <a:off x="161637" y="196508"/>
              <a:ext cx="1816433" cy="444900"/>
            </a:xfrm>
            <a:prstGeom prst="rect">
              <a:avLst/>
            </a:prstGeom>
          </p:spPr>
          <p:txBody>
            <a:bodyPr lIns="0" tIns="0" rIns="0" bIns="0" rtlCol="0" anchor="t">
              <a:spAutoFit/>
            </a:bodyPr>
            <a:lstStyle/>
            <a:p>
              <a:pPr algn="ctr" rtl="1">
                <a:lnSpc>
                  <a:spcPts val="2728"/>
                </a:lnSpc>
              </a:pPr>
              <a:r>
                <a:rPr lang="ar-EG" sz="2099">
                  <a:solidFill>
                    <a:srgbClr val="000000"/>
                  </a:solidFill>
                  <a:latin typeface="Montserrat"/>
                  <a:ea typeface="Montserrat"/>
                  <a:cs typeface="Montserrat"/>
                  <a:sym typeface="Montserrat"/>
                  <a:rtl/>
                </a:rPr>
                <a:t>الامارات</a:t>
              </a:r>
            </a:p>
          </p:txBody>
        </p:sp>
      </p:grpSp>
      <p:grpSp>
        <p:nvGrpSpPr>
          <p:cNvPr id="362" name="Group 362"/>
          <p:cNvGrpSpPr/>
          <p:nvPr/>
        </p:nvGrpSpPr>
        <p:grpSpPr>
          <a:xfrm rot="-60000">
            <a:off x="5631424" y="7392099"/>
            <a:ext cx="1657046" cy="596180"/>
            <a:chOff x="0" y="0"/>
            <a:chExt cx="5575388" cy="1664849"/>
          </a:xfrm>
        </p:grpSpPr>
        <p:sp>
          <p:nvSpPr>
            <p:cNvPr id="363" name="Freeform 363"/>
            <p:cNvSpPr/>
            <p:nvPr/>
          </p:nvSpPr>
          <p:spPr>
            <a:xfrm flipH="1">
              <a:off x="0" y="0"/>
              <a:ext cx="5575388" cy="1664848"/>
            </a:xfrm>
            <a:custGeom>
              <a:avLst/>
              <a:gdLst/>
              <a:ahLst/>
              <a:cxnLst/>
              <a:rect l="l" t="t" r="r" b="b"/>
              <a:pathLst>
                <a:path w="5575388" h="1664848">
                  <a:moveTo>
                    <a:pt x="0" y="832424"/>
                  </a:moveTo>
                  <a:cubicBezTo>
                    <a:pt x="0" y="1236351"/>
                    <a:pt x="428371" y="1664848"/>
                    <a:pt x="956945" y="1664848"/>
                  </a:cubicBezTo>
                  <a:lnTo>
                    <a:pt x="4618443" y="1664848"/>
                  </a:lnTo>
                  <a:cubicBezTo>
                    <a:pt x="5147017" y="1664848"/>
                    <a:pt x="5575388" y="1236351"/>
                    <a:pt x="5575388" y="832424"/>
                  </a:cubicBezTo>
                  <a:cubicBezTo>
                    <a:pt x="5575388" y="428371"/>
                    <a:pt x="5147017" y="0"/>
                    <a:pt x="4618443" y="0"/>
                  </a:cubicBezTo>
                  <a:lnTo>
                    <a:pt x="956945" y="0"/>
                  </a:lnTo>
                  <a:cubicBezTo>
                    <a:pt x="428498" y="0"/>
                    <a:pt x="0" y="428371"/>
                    <a:pt x="0" y="832424"/>
                  </a:cubicBezTo>
                  <a:close/>
                </a:path>
              </a:pathLst>
            </a:custGeom>
            <a:solidFill>
              <a:srgbClr val="FFFFFF"/>
            </a:solidFill>
          </p:spPr>
          <p:txBody>
            <a:bodyPr/>
            <a:lstStyle/>
            <a:p>
              <a:endParaRPr lang="en-US"/>
            </a:p>
          </p:txBody>
        </p:sp>
      </p:grpSp>
      <p:grpSp>
        <p:nvGrpSpPr>
          <p:cNvPr id="364" name="Group 364"/>
          <p:cNvGrpSpPr/>
          <p:nvPr/>
        </p:nvGrpSpPr>
        <p:grpSpPr>
          <a:xfrm>
            <a:off x="3949647" y="7392099"/>
            <a:ext cx="1604781" cy="614033"/>
            <a:chOff x="0" y="0"/>
            <a:chExt cx="5575388" cy="1770551"/>
          </a:xfrm>
        </p:grpSpPr>
        <p:sp>
          <p:nvSpPr>
            <p:cNvPr id="365" name="Freeform 365"/>
            <p:cNvSpPr/>
            <p:nvPr/>
          </p:nvSpPr>
          <p:spPr>
            <a:xfrm flipH="1">
              <a:off x="0" y="0"/>
              <a:ext cx="5575388" cy="1770551"/>
            </a:xfrm>
            <a:custGeom>
              <a:avLst/>
              <a:gdLst/>
              <a:ahLst/>
              <a:cxnLst/>
              <a:rect l="l" t="t" r="r" b="b"/>
              <a:pathLst>
                <a:path w="5575388" h="1770551">
                  <a:moveTo>
                    <a:pt x="0" y="885276"/>
                  </a:moveTo>
                  <a:cubicBezTo>
                    <a:pt x="0" y="1342053"/>
                    <a:pt x="428371" y="1770551"/>
                    <a:pt x="956945" y="1770551"/>
                  </a:cubicBezTo>
                  <a:lnTo>
                    <a:pt x="4618443" y="1770551"/>
                  </a:lnTo>
                  <a:cubicBezTo>
                    <a:pt x="5147017" y="1770551"/>
                    <a:pt x="5575388" y="1342053"/>
                    <a:pt x="5575388" y="885276"/>
                  </a:cubicBezTo>
                  <a:cubicBezTo>
                    <a:pt x="5575388" y="428371"/>
                    <a:pt x="5147017" y="0"/>
                    <a:pt x="4618443" y="0"/>
                  </a:cubicBezTo>
                  <a:lnTo>
                    <a:pt x="956945" y="0"/>
                  </a:lnTo>
                  <a:cubicBezTo>
                    <a:pt x="428498" y="0"/>
                    <a:pt x="0" y="428371"/>
                    <a:pt x="0" y="885276"/>
                  </a:cubicBezTo>
                  <a:close/>
                </a:path>
              </a:pathLst>
            </a:custGeom>
            <a:solidFill>
              <a:srgbClr val="FFFFFF"/>
            </a:solidFill>
          </p:spPr>
          <p:txBody>
            <a:bodyPr/>
            <a:lstStyle/>
            <a:p>
              <a:endParaRPr lang="en-US"/>
            </a:p>
          </p:txBody>
        </p:sp>
      </p:grpSp>
      <p:grpSp>
        <p:nvGrpSpPr>
          <p:cNvPr id="366" name="Group 366"/>
          <p:cNvGrpSpPr/>
          <p:nvPr/>
        </p:nvGrpSpPr>
        <p:grpSpPr>
          <a:xfrm>
            <a:off x="2291262" y="7392099"/>
            <a:ext cx="1604781" cy="642743"/>
            <a:chOff x="0" y="0"/>
            <a:chExt cx="5575388" cy="1853333"/>
          </a:xfrm>
        </p:grpSpPr>
        <p:sp>
          <p:nvSpPr>
            <p:cNvPr id="367" name="Freeform 367"/>
            <p:cNvSpPr/>
            <p:nvPr/>
          </p:nvSpPr>
          <p:spPr>
            <a:xfrm flipH="1">
              <a:off x="0" y="0"/>
              <a:ext cx="5575388" cy="1853333"/>
            </a:xfrm>
            <a:custGeom>
              <a:avLst/>
              <a:gdLst/>
              <a:ahLst/>
              <a:cxnLst/>
              <a:rect l="l" t="t" r="r" b="b"/>
              <a:pathLst>
                <a:path w="5575388" h="1853333">
                  <a:moveTo>
                    <a:pt x="0" y="926666"/>
                  </a:moveTo>
                  <a:cubicBezTo>
                    <a:pt x="0" y="1424835"/>
                    <a:pt x="428371" y="1853333"/>
                    <a:pt x="956945" y="1853333"/>
                  </a:cubicBezTo>
                  <a:lnTo>
                    <a:pt x="4618443" y="1853333"/>
                  </a:lnTo>
                  <a:cubicBezTo>
                    <a:pt x="5147017" y="1853333"/>
                    <a:pt x="5575388" y="1424835"/>
                    <a:pt x="5575388" y="926666"/>
                  </a:cubicBezTo>
                  <a:cubicBezTo>
                    <a:pt x="5575388" y="428371"/>
                    <a:pt x="5147017" y="0"/>
                    <a:pt x="4618443" y="0"/>
                  </a:cubicBezTo>
                  <a:lnTo>
                    <a:pt x="956945" y="0"/>
                  </a:lnTo>
                  <a:cubicBezTo>
                    <a:pt x="428498" y="0"/>
                    <a:pt x="0" y="428371"/>
                    <a:pt x="0" y="926666"/>
                  </a:cubicBezTo>
                  <a:close/>
                </a:path>
              </a:pathLst>
            </a:custGeom>
            <a:solidFill>
              <a:srgbClr val="FFFFFF"/>
            </a:solidFill>
          </p:spPr>
          <p:txBody>
            <a:bodyPr/>
            <a:lstStyle/>
            <a:p>
              <a:endParaRPr lang="en-US"/>
            </a:p>
          </p:txBody>
        </p:sp>
      </p:grpSp>
      <p:grpSp>
        <p:nvGrpSpPr>
          <p:cNvPr id="368" name="Group 368"/>
          <p:cNvGrpSpPr/>
          <p:nvPr/>
        </p:nvGrpSpPr>
        <p:grpSpPr>
          <a:xfrm>
            <a:off x="13091764" y="7380413"/>
            <a:ext cx="1979730" cy="640052"/>
            <a:chOff x="0" y="0"/>
            <a:chExt cx="2639640" cy="853403"/>
          </a:xfrm>
        </p:grpSpPr>
        <p:grpSp>
          <p:nvGrpSpPr>
            <p:cNvPr id="369" name="Group 369"/>
            <p:cNvGrpSpPr/>
            <p:nvPr/>
          </p:nvGrpSpPr>
          <p:grpSpPr>
            <a:xfrm>
              <a:off x="0" y="0"/>
              <a:ext cx="2639640" cy="853403"/>
              <a:chOff x="0" y="0"/>
              <a:chExt cx="6906959" cy="1853333"/>
            </a:xfrm>
          </p:grpSpPr>
          <p:sp>
            <p:nvSpPr>
              <p:cNvPr id="370" name="Freeform 370"/>
              <p:cNvSpPr/>
              <p:nvPr/>
            </p:nvSpPr>
            <p:spPr>
              <a:xfrm flipH="1">
                <a:off x="0" y="0"/>
                <a:ext cx="6906959" cy="1853333"/>
              </a:xfrm>
              <a:custGeom>
                <a:avLst/>
                <a:gdLst/>
                <a:ahLst/>
                <a:cxnLst/>
                <a:rect l="l" t="t" r="r" b="b"/>
                <a:pathLst>
                  <a:path w="6906959" h="1853333">
                    <a:moveTo>
                      <a:pt x="0" y="926666"/>
                    </a:moveTo>
                    <a:cubicBezTo>
                      <a:pt x="0" y="1424835"/>
                      <a:pt x="428371" y="1853333"/>
                      <a:pt x="956945" y="1853333"/>
                    </a:cubicBezTo>
                    <a:lnTo>
                      <a:pt x="5950014" y="1853333"/>
                    </a:lnTo>
                    <a:cubicBezTo>
                      <a:pt x="6478588" y="1853333"/>
                      <a:pt x="6906959" y="1424835"/>
                      <a:pt x="6906959" y="926666"/>
                    </a:cubicBezTo>
                    <a:cubicBezTo>
                      <a:pt x="6906959" y="428371"/>
                      <a:pt x="6478588" y="0"/>
                      <a:pt x="5950014" y="0"/>
                    </a:cubicBezTo>
                    <a:lnTo>
                      <a:pt x="956945" y="0"/>
                    </a:lnTo>
                    <a:cubicBezTo>
                      <a:pt x="428498" y="0"/>
                      <a:pt x="0" y="428371"/>
                      <a:pt x="0" y="926666"/>
                    </a:cubicBezTo>
                    <a:close/>
                  </a:path>
                </a:pathLst>
              </a:custGeom>
              <a:solidFill>
                <a:srgbClr val="FFFFFF"/>
              </a:solidFill>
            </p:spPr>
            <p:txBody>
              <a:bodyPr/>
              <a:lstStyle/>
              <a:p>
                <a:endParaRPr lang="en-US"/>
              </a:p>
            </p:txBody>
          </p:sp>
        </p:grpSp>
        <p:sp>
          <p:nvSpPr>
            <p:cNvPr id="371" name="TextBox 371"/>
            <p:cNvSpPr txBox="1"/>
            <p:nvPr/>
          </p:nvSpPr>
          <p:spPr>
            <a:xfrm>
              <a:off x="199403" y="195606"/>
              <a:ext cx="2240834" cy="443118"/>
            </a:xfrm>
            <a:prstGeom prst="rect">
              <a:avLst/>
            </a:prstGeom>
          </p:spPr>
          <p:txBody>
            <a:bodyPr lIns="0" tIns="0" rIns="0" bIns="0" rtlCol="0" anchor="t">
              <a:spAutoFit/>
            </a:bodyPr>
            <a:lstStyle/>
            <a:p>
              <a:pPr algn="ctr" rtl="1">
                <a:lnSpc>
                  <a:spcPts val="2717"/>
                </a:lnSpc>
              </a:pPr>
              <a:r>
                <a:rPr lang="ar-EG" sz="2090">
                  <a:solidFill>
                    <a:srgbClr val="000000"/>
                  </a:solidFill>
                  <a:latin typeface="Montserrat"/>
                  <a:ea typeface="Montserrat"/>
                  <a:cs typeface="Montserrat"/>
                  <a:sym typeface="Montserrat"/>
                  <a:rtl/>
                </a:rPr>
                <a:t> السابعة </a:t>
              </a:r>
              <a:r>
                <a:rPr lang="en-US" sz="2090">
                  <a:solidFill>
                    <a:srgbClr val="000000"/>
                  </a:solidFill>
                  <a:latin typeface="Montserrat"/>
                  <a:ea typeface="Montserrat"/>
                  <a:cs typeface="Montserrat"/>
                  <a:sym typeface="Montserrat"/>
                </a:rPr>
                <a:t>u12</a:t>
              </a:r>
            </a:p>
          </p:txBody>
        </p:sp>
      </p:grpSp>
      <p:grpSp>
        <p:nvGrpSpPr>
          <p:cNvPr id="372" name="Group 372"/>
          <p:cNvGrpSpPr>
            <a:grpSpLocks noChangeAspect="1"/>
          </p:cNvGrpSpPr>
          <p:nvPr/>
        </p:nvGrpSpPr>
        <p:grpSpPr>
          <a:xfrm>
            <a:off x="520787" y="4772370"/>
            <a:ext cx="1439976" cy="1406646"/>
            <a:chOff x="0" y="0"/>
            <a:chExt cx="4828540" cy="4716780"/>
          </a:xfrm>
        </p:grpSpPr>
        <p:sp>
          <p:nvSpPr>
            <p:cNvPr id="373" name="Freeform 373"/>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12"/>
              <a:stretch>
                <a:fillRect l="-31074" r="-31074"/>
              </a:stretch>
            </a:blipFill>
          </p:spPr>
          <p:txBody>
            <a:bodyPr/>
            <a:lstStyle/>
            <a:p>
              <a:endParaRPr lang="en-US"/>
            </a:p>
          </p:txBody>
        </p:sp>
      </p:grpSp>
      <p:grpSp>
        <p:nvGrpSpPr>
          <p:cNvPr id="374" name="Group 374"/>
          <p:cNvGrpSpPr>
            <a:grpSpLocks noChangeAspect="1"/>
          </p:cNvGrpSpPr>
          <p:nvPr/>
        </p:nvGrpSpPr>
        <p:grpSpPr>
          <a:xfrm>
            <a:off x="520787" y="6575748"/>
            <a:ext cx="1439976" cy="1406646"/>
            <a:chOff x="0" y="0"/>
            <a:chExt cx="4828540" cy="4716780"/>
          </a:xfrm>
        </p:grpSpPr>
        <p:sp>
          <p:nvSpPr>
            <p:cNvPr id="375" name="Freeform 375"/>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13"/>
              <a:stretch>
                <a:fillRect l="-20564" r="-20564"/>
              </a:stretch>
            </a:blipFill>
          </p:spPr>
          <p:txBody>
            <a:bodyPr/>
            <a:lstStyle/>
            <a:p>
              <a:endParaRPr lang="en-US"/>
            </a:p>
          </p:txBody>
        </p:sp>
      </p:grpSp>
      <p:sp>
        <p:nvSpPr>
          <p:cNvPr id="376" name="TextBox 376"/>
          <p:cNvSpPr txBox="1"/>
          <p:nvPr/>
        </p:nvSpPr>
        <p:spPr>
          <a:xfrm>
            <a:off x="601316" y="8035043"/>
            <a:ext cx="1470483" cy="244027"/>
          </a:xfrm>
          <a:prstGeom prst="rect">
            <a:avLst/>
          </a:prstGeom>
        </p:spPr>
        <p:txBody>
          <a:bodyPr lIns="0" tIns="0" rIns="0" bIns="0" rtlCol="0" anchor="t">
            <a:spAutoFit/>
          </a:bodyPr>
          <a:lstStyle/>
          <a:p>
            <a:pPr algn="ctr" rtl="1">
              <a:lnSpc>
                <a:spcPts val="993"/>
              </a:lnSpc>
            </a:pPr>
            <a:r>
              <a:rPr lang="ar-EG" sz="903">
                <a:solidFill>
                  <a:srgbClr val="FFFFFF"/>
                </a:solidFill>
                <a:latin typeface="Montserrat"/>
                <a:ea typeface="Montserrat"/>
                <a:cs typeface="Montserrat"/>
                <a:sym typeface="Montserrat"/>
                <a:rtl/>
              </a:rPr>
              <a:t>النسخة السابعة</a:t>
            </a:r>
          </a:p>
          <a:p>
            <a:pPr marL="0" lvl="0" indent="0" algn="ctr" rtl="1">
              <a:lnSpc>
                <a:spcPts val="993"/>
              </a:lnSpc>
              <a:spcBef>
                <a:spcPct val="0"/>
              </a:spcBef>
            </a:pPr>
            <a:r>
              <a:rPr lang="ar-EG" sz="903">
                <a:solidFill>
                  <a:srgbClr val="FFFFFF"/>
                </a:solidFill>
                <a:latin typeface="Montserrat"/>
                <a:ea typeface="Montserrat"/>
                <a:cs typeface="Montserrat"/>
                <a:sym typeface="Montserrat"/>
                <a:rtl/>
              </a:rPr>
              <a:t> </a:t>
            </a:r>
            <a:r>
              <a:rPr lang="en-US" sz="903">
                <a:solidFill>
                  <a:srgbClr val="FFFFFF"/>
                </a:solidFill>
                <a:latin typeface="Montserrat"/>
                <a:ea typeface="Montserrat"/>
                <a:cs typeface="Montserrat"/>
                <a:sym typeface="Montserrat"/>
              </a:rPr>
              <a:t>14</a:t>
            </a:r>
            <a:r>
              <a:rPr lang="ar-EG" sz="903">
                <a:solidFill>
                  <a:srgbClr val="FFFFFF"/>
                </a:solidFill>
                <a:latin typeface="Montserrat"/>
                <a:ea typeface="Montserrat"/>
                <a:cs typeface="Montserrat"/>
                <a:sym typeface="Montserrat"/>
                <a:rtl/>
              </a:rPr>
              <a:t> سنة</a:t>
            </a:r>
          </a:p>
        </p:txBody>
      </p:sp>
      <p:sp>
        <p:nvSpPr>
          <p:cNvPr id="377" name="TextBox 377"/>
          <p:cNvSpPr txBox="1"/>
          <p:nvPr/>
        </p:nvSpPr>
        <p:spPr>
          <a:xfrm>
            <a:off x="601316" y="6274422"/>
            <a:ext cx="1470483" cy="244027"/>
          </a:xfrm>
          <a:prstGeom prst="rect">
            <a:avLst/>
          </a:prstGeom>
        </p:spPr>
        <p:txBody>
          <a:bodyPr lIns="0" tIns="0" rIns="0" bIns="0" rtlCol="0" anchor="t">
            <a:spAutoFit/>
          </a:bodyPr>
          <a:lstStyle/>
          <a:p>
            <a:pPr algn="ctr" rtl="1">
              <a:lnSpc>
                <a:spcPts val="993"/>
              </a:lnSpc>
            </a:pPr>
            <a:r>
              <a:rPr lang="ar-EG" sz="903">
                <a:solidFill>
                  <a:srgbClr val="FFFFFF"/>
                </a:solidFill>
                <a:latin typeface="Montserrat"/>
                <a:ea typeface="Montserrat"/>
                <a:cs typeface="Montserrat"/>
                <a:sym typeface="Montserrat"/>
                <a:rtl/>
              </a:rPr>
              <a:t>النسخة السابعة</a:t>
            </a:r>
          </a:p>
          <a:p>
            <a:pPr marL="0" lvl="0" indent="0" algn="ctr" rtl="1">
              <a:lnSpc>
                <a:spcPts val="993"/>
              </a:lnSpc>
              <a:spcBef>
                <a:spcPct val="0"/>
              </a:spcBef>
            </a:pPr>
            <a:r>
              <a:rPr lang="ar-EG" sz="903">
                <a:solidFill>
                  <a:srgbClr val="FFFFFF"/>
                </a:solidFill>
                <a:latin typeface="Montserrat"/>
                <a:ea typeface="Montserrat"/>
                <a:cs typeface="Montserrat"/>
                <a:sym typeface="Montserrat"/>
                <a:rtl/>
              </a:rPr>
              <a:t> </a:t>
            </a:r>
            <a:r>
              <a:rPr lang="en-US" sz="903">
                <a:solidFill>
                  <a:srgbClr val="FFFFFF"/>
                </a:solidFill>
                <a:latin typeface="Montserrat"/>
                <a:ea typeface="Montserrat"/>
                <a:cs typeface="Montserrat"/>
                <a:sym typeface="Montserrat"/>
              </a:rPr>
              <a:t>16</a:t>
            </a:r>
            <a:r>
              <a:rPr lang="ar-EG" sz="903">
                <a:solidFill>
                  <a:srgbClr val="FFFFFF"/>
                </a:solidFill>
                <a:latin typeface="Montserrat"/>
                <a:ea typeface="Montserrat"/>
                <a:cs typeface="Montserrat"/>
                <a:sym typeface="Montserrat"/>
                <a:rtl/>
              </a:rPr>
              <a:t> سنة</a:t>
            </a:r>
          </a:p>
        </p:txBody>
      </p:sp>
      <p:sp>
        <p:nvSpPr>
          <p:cNvPr id="378" name="Freeform 378"/>
          <p:cNvSpPr/>
          <p:nvPr/>
        </p:nvSpPr>
        <p:spPr>
          <a:xfrm>
            <a:off x="450969" y="7982394"/>
            <a:ext cx="376312" cy="271629"/>
          </a:xfrm>
          <a:custGeom>
            <a:avLst/>
            <a:gdLst/>
            <a:ahLst/>
            <a:cxnLst/>
            <a:rect l="l" t="t" r="r" b="b"/>
            <a:pathLst>
              <a:path w="376312" h="271629">
                <a:moveTo>
                  <a:pt x="0" y="0"/>
                </a:moveTo>
                <a:lnTo>
                  <a:pt x="376311" y="0"/>
                </a:lnTo>
                <a:lnTo>
                  <a:pt x="376311" y="271629"/>
                </a:lnTo>
                <a:lnTo>
                  <a:pt x="0" y="27162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379" name="Group 379"/>
          <p:cNvGrpSpPr>
            <a:grpSpLocks noChangeAspect="1"/>
          </p:cNvGrpSpPr>
          <p:nvPr/>
        </p:nvGrpSpPr>
        <p:grpSpPr>
          <a:xfrm>
            <a:off x="520787" y="8459812"/>
            <a:ext cx="1439976" cy="1406646"/>
            <a:chOff x="0" y="0"/>
            <a:chExt cx="4828540" cy="4716780"/>
          </a:xfrm>
        </p:grpSpPr>
        <p:sp>
          <p:nvSpPr>
            <p:cNvPr id="380" name="Freeform 380"/>
            <p:cNvSpPr/>
            <p:nvPr/>
          </p:nvSpPr>
          <p:spPr>
            <a:xfrm>
              <a:off x="0" y="-7620"/>
              <a:ext cx="4833620" cy="472694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14"/>
              <a:stretch>
                <a:fillRect l="-8998" t="-7809" r="-28538"/>
              </a:stretch>
            </a:blipFill>
          </p:spPr>
          <p:txBody>
            <a:bodyPr/>
            <a:lstStyle/>
            <a:p>
              <a:endParaRPr lang="en-US"/>
            </a:p>
          </p:txBody>
        </p:sp>
      </p:grpSp>
      <p:sp>
        <p:nvSpPr>
          <p:cNvPr id="381" name="TextBox 381"/>
          <p:cNvSpPr txBox="1"/>
          <p:nvPr/>
        </p:nvSpPr>
        <p:spPr>
          <a:xfrm>
            <a:off x="601316" y="9958561"/>
            <a:ext cx="1470483" cy="244027"/>
          </a:xfrm>
          <a:prstGeom prst="rect">
            <a:avLst/>
          </a:prstGeom>
        </p:spPr>
        <p:txBody>
          <a:bodyPr lIns="0" tIns="0" rIns="0" bIns="0" rtlCol="0" anchor="t">
            <a:spAutoFit/>
          </a:bodyPr>
          <a:lstStyle/>
          <a:p>
            <a:pPr algn="ctr" rtl="1">
              <a:lnSpc>
                <a:spcPts val="993"/>
              </a:lnSpc>
            </a:pPr>
            <a:r>
              <a:rPr lang="ar-EG" sz="903">
                <a:solidFill>
                  <a:srgbClr val="FFFFFF"/>
                </a:solidFill>
                <a:latin typeface="Montserrat"/>
                <a:ea typeface="Montserrat"/>
                <a:cs typeface="Montserrat"/>
                <a:sym typeface="Montserrat"/>
                <a:rtl/>
              </a:rPr>
              <a:t>النسخة السابعة</a:t>
            </a:r>
          </a:p>
          <a:p>
            <a:pPr marL="0" lvl="0" indent="0" algn="ctr" rtl="1">
              <a:lnSpc>
                <a:spcPts val="993"/>
              </a:lnSpc>
              <a:spcBef>
                <a:spcPct val="0"/>
              </a:spcBef>
            </a:pPr>
            <a:r>
              <a:rPr lang="ar-EG" sz="903">
                <a:solidFill>
                  <a:srgbClr val="FFFFFF"/>
                </a:solidFill>
                <a:latin typeface="Montserrat"/>
                <a:ea typeface="Montserrat"/>
                <a:cs typeface="Montserrat"/>
                <a:sym typeface="Montserrat"/>
                <a:rtl/>
              </a:rPr>
              <a:t> </a:t>
            </a:r>
            <a:r>
              <a:rPr lang="en-US" sz="903">
                <a:solidFill>
                  <a:srgbClr val="FFFFFF"/>
                </a:solidFill>
                <a:latin typeface="Montserrat"/>
                <a:ea typeface="Montserrat"/>
                <a:cs typeface="Montserrat"/>
                <a:sym typeface="Montserrat"/>
              </a:rPr>
              <a:t>12</a:t>
            </a:r>
            <a:r>
              <a:rPr lang="ar-EG" sz="903">
                <a:solidFill>
                  <a:srgbClr val="FFFFFF"/>
                </a:solidFill>
                <a:latin typeface="Montserrat"/>
                <a:ea typeface="Montserrat"/>
                <a:cs typeface="Montserrat"/>
                <a:sym typeface="Montserrat"/>
                <a:rtl/>
              </a:rPr>
              <a:t> سنة</a:t>
            </a:r>
          </a:p>
        </p:txBody>
      </p:sp>
      <p:sp>
        <p:nvSpPr>
          <p:cNvPr id="382" name="Freeform 382"/>
          <p:cNvSpPr/>
          <p:nvPr/>
        </p:nvSpPr>
        <p:spPr>
          <a:xfrm>
            <a:off x="480123" y="6242674"/>
            <a:ext cx="359222" cy="269417"/>
          </a:xfrm>
          <a:custGeom>
            <a:avLst/>
            <a:gdLst/>
            <a:ahLst/>
            <a:cxnLst/>
            <a:rect l="l" t="t" r="r" b="b"/>
            <a:pathLst>
              <a:path w="359222" h="269417">
                <a:moveTo>
                  <a:pt x="0" y="0"/>
                </a:moveTo>
                <a:lnTo>
                  <a:pt x="359222" y="0"/>
                </a:lnTo>
                <a:lnTo>
                  <a:pt x="359222" y="269417"/>
                </a:lnTo>
                <a:lnTo>
                  <a:pt x="0" y="269417"/>
                </a:lnTo>
                <a:lnTo>
                  <a:pt x="0" y="0"/>
                </a:lnTo>
                <a:close/>
              </a:path>
            </a:pathLst>
          </a:custGeom>
          <a:blipFill>
            <a:blip r:embed="rId15"/>
            <a:stretch>
              <a:fillRect/>
            </a:stretch>
          </a:blipFill>
        </p:spPr>
        <p:txBody>
          <a:bodyPr/>
          <a:lstStyle/>
          <a:p>
            <a:endParaRPr lang="en-US"/>
          </a:p>
        </p:txBody>
      </p:sp>
      <p:sp>
        <p:nvSpPr>
          <p:cNvPr id="383" name="Freeform 383"/>
          <p:cNvSpPr/>
          <p:nvPr/>
        </p:nvSpPr>
        <p:spPr>
          <a:xfrm>
            <a:off x="16726972" y="6330315"/>
            <a:ext cx="334341" cy="334341"/>
          </a:xfrm>
          <a:custGeom>
            <a:avLst/>
            <a:gdLst/>
            <a:ahLst/>
            <a:cxnLst/>
            <a:rect l="l" t="t" r="r" b="b"/>
            <a:pathLst>
              <a:path w="334341" h="334341">
                <a:moveTo>
                  <a:pt x="0" y="0"/>
                </a:moveTo>
                <a:lnTo>
                  <a:pt x="334341" y="0"/>
                </a:lnTo>
                <a:lnTo>
                  <a:pt x="334341" y="334341"/>
                </a:lnTo>
                <a:lnTo>
                  <a:pt x="0" y="334341"/>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384" name="Freeform 384"/>
          <p:cNvSpPr/>
          <p:nvPr/>
        </p:nvSpPr>
        <p:spPr>
          <a:xfrm>
            <a:off x="16696376" y="4496937"/>
            <a:ext cx="344027" cy="248325"/>
          </a:xfrm>
          <a:custGeom>
            <a:avLst/>
            <a:gdLst/>
            <a:ahLst/>
            <a:cxnLst/>
            <a:rect l="l" t="t" r="r" b="b"/>
            <a:pathLst>
              <a:path w="344027" h="248325">
                <a:moveTo>
                  <a:pt x="0" y="0"/>
                </a:moveTo>
                <a:lnTo>
                  <a:pt x="344027" y="0"/>
                </a:lnTo>
                <a:lnTo>
                  <a:pt x="344027" y="248325"/>
                </a:lnTo>
                <a:lnTo>
                  <a:pt x="0" y="248325"/>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385" name="TextBox 385"/>
          <p:cNvSpPr txBox="1"/>
          <p:nvPr/>
        </p:nvSpPr>
        <p:spPr>
          <a:xfrm>
            <a:off x="9770144" y="155273"/>
            <a:ext cx="7806722" cy="732214"/>
          </a:xfrm>
          <a:prstGeom prst="rect">
            <a:avLst/>
          </a:prstGeom>
        </p:spPr>
        <p:txBody>
          <a:bodyPr lIns="0" tIns="0" rIns="0" bIns="0" rtlCol="0" anchor="t">
            <a:spAutoFit/>
          </a:bodyPr>
          <a:lstStyle/>
          <a:p>
            <a:pPr marL="0" lvl="0" indent="0" algn="r" rtl="1">
              <a:lnSpc>
                <a:spcPts val="5670"/>
              </a:lnSpc>
              <a:spcBef>
                <a:spcPct val="0"/>
              </a:spcBef>
            </a:pPr>
            <a:r>
              <a:rPr lang="ar-EG" sz="5154" b="1">
                <a:solidFill>
                  <a:srgbClr val="FFFFFF"/>
                </a:solidFill>
                <a:latin typeface="Montserrat Bold"/>
                <a:ea typeface="Montserrat Bold"/>
                <a:cs typeface="Montserrat Bold"/>
                <a:sym typeface="Montserrat Bold"/>
                <a:rtl/>
              </a:rPr>
              <a:t>نبذه عن البطولات السابقة</a:t>
            </a:r>
          </a:p>
        </p:txBody>
      </p:sp>
      <p:sp>
        <p:nvSpPr>
          <p:cNvPr id="386" name="TextBox 386"/>
          <p:cNvSpPr txBox="1"/>
          <p:nvPr/>
        </p:nvSpPr>
        <p:spPr>
          <a:xfrm>
            <a:off x="5581024" y="5565948"/>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دوشان</a:t>
            </a:r>
          </a:p>
        </p:txBody>
      </p:sp>
      <p:sp>
        <p:nvSpPr>
          <p:cNvPr id="387" name="TextBox 387"/>
          <p:cNvSpPr txBox="1"/>
          <p:nvPr/>
        </p:nvSpPr>
        <p:spPr>
          <a:xfrm>
            <a:off x="3954858" y="5565948"/>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حسن علي</a:t>
            </a:r>
          </a:p>
        </p:txBody>
      </p:sp>
      <p:sp>
        <p:nvSpPr>
          <p:cNvPr id="388" name="TextBox 388"/>
          <p:cNvSpPr txBox="1"/>
          <p:nvPr/>
        </p:nvSpPr>
        <p:spPr>
          <a:xfrm>
            <a:off x="2194435" y="5592604"/>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احمد سالم</a:t>
            </a:r>
          </a:p>
        </p:txBody>
      </p:sp>
      <p:sp>
        <p:nvSpPr>
          <p:cNvPr id="389" name="TextBox 389"/>
          <p:cNvSpPr txBox="1"/>
          <p:nvPr/>
        </p:nvSpPr>
        <p:spPr>
          <a:xfrm>
            <a:off x="5614844" y="4966233"/>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بنيامن أفغان</a:t>
            </a:r>
          </a:p>
        </p:txBody>
      </p:sp>
      <p:sp>
        <p:nvSpPr>
          <p:cNvPr id="390" name="TextBox 390"/>
          <p:cNvSpPr txBox="1"/>
          <p:nvPr/>
        </p:nvSpPr>
        <p:spPr>
          <a:xfrm>
            <a:off x="3893556" y="4989514"/>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محمود خالد</a:t>
            </a:r>
          </a:p>
        </p:txBody>
      </p:sp>
      <p:sp>
        <p:nvSpPr>
          <p:cNvPr id="391" name="TextBox 391"/>
          <p:cNvSpPr txBox="1"/>
          <p:nvPr/>
        </p:nvSpPr>
        <p:spPr>
          <a:xfrm>
            <a:off x="2194435" y="4944851"/>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بنيامين أفغان</a:t>
            </a:r>
          </a:p>
        </p:txBody>
      </p:sp>
      <p:sp>
        <p:nvSpPr>
          <p:cNvPr id="392" name="TextBox 392"/>
          <p:cNvSpPr txBox="1"/>
          <p:nvPr/>
        </p:nvSpPr>
        <p:spPr>
          <a:xfrm>
            <a:off x="5574000" y="6219644"/>
            <a:ext cx="1667199" cy="259065"/>
          </a:xfrm>
          <a:prstGeom prst="rect">
            <a:avLst/>
          </a:prstGeom>
        </p:spPr>
        <p:txBody>
          <a:bodyPr lIns="0" tIns="0" rIns="0" bIns="0" rtlCol="0" anchor="t">
            <a:spAutoFit/>
          </a:bodyPr>
          <a:lstStyle/>
          <a:p>
            <a:pPr algn="ctr" rtl="1">
              <a:lnSpc>
                <a:spcPts val="2058"/>
              </a:lnSpc>
              <a:spcBef>
                <a:spcPct val="0"/>
              </a:spcBef>
            </a:pPr>
            <a:r>
              <a:rPr lang="ar-EG" sz="1583">
                <a:solidFill>
                  <a:srgbClr val="000000"/>
                </a:solidFill>
                <a:latin typeface="Montserrat"/>
                <a:ea typeface="Montserrat"/>
                <a:cs typeface="Montserrat"/>
                <a:sym typeface="Montserrat"/>
                <a:rtl/>
              </a:rPr>
              <a:t>أحمد عبدالرحمن</a:t>
            </a:r>
          </a:p>
        </p:txBody>
      </p:sp>
      <p:sp>
        <p:nvSpPr>
          <p:cNvPr id="393" name="TextBox 393"/>
          <p:cNvSpPr txBox="1"/>
          <p:nvPr/>
        </p:nvSpPr>
        <p:spPr>
          <a:xfrm>
            <a:off x="3947834" y="6229169"/>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درفيك اوجيجن</a:t>
            </a:r>
          </a:p>
        </p:txBody>
      </p:sp>
      <p:sp>
        <p:nvSpPr>
          <p:cNvPr id="394" name="TextBox 394"/>
          <p:cNvSpPr txBox="1"/>
          <p:nvPr/>
        </p:nvSpPr>
        <p:spPr>
          <a:xfrm>
            <a:off x="2187410" y="6255825"/>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راشد المري</a:t>
            </a:r>
          </a:p>
        </p:txBody>
      </p:sp>
      <p:sp>
        <p:nvSpPr>
          <p:cNvPr id="395" name="TextBox 395"/>
          <p:cNvSpPr txBox="1"/>
          <p:nvPr/>
        </p:nvSpPr>
        <p:spPr>
          <a:xfrm>
            <a:off x="5640118" y="6878723"/>
            <a:ext cx="1667199" cy="259065"/>
          </a:xfrm>
          <a:prstGeom prst="rect">
            <a:avLst/>
          </a:prstGeom>
        </p:spPr>
        <p:txBody>
          <a:bodyPr lIns="0" tIns="0" rIns="0" bIns="0" rtlCol="0" anchor="t">
            <a:spAutoFit/>
          </a:bodyPr>
          <a:lstStyle/>
          <a:p>
            <a:pPr algn="ctr" rtl="1">
              <a:lnSpc>
                <a:spcPts val="2058"/>
              </a:lnSpc>
              <a:spcBef>
                <a:spcPct val="0"/>
              </a:spcBef>
            </a:pPr>
            <a:r>
              <a:rPr lang="ar-EG" sz="1583">
                <a:solidFill>
                  <a:srgbClr val="000000"/>
                </a:solidFill>
                <a:latin typeface="Montserrat"/>
                <a:ea typeface="Montserrat"/>
                <a:cs typeface="Montserrat"/>
                <a:sym typeface="Montserrat"/>
                <a:rtl/>
              </a:rPr>
              <a:t>غيث الغيثى</a:t>
            </a:r>
          </a:p>
        </p:txBody>
      </p:sp>
      <p:sp>
        <p:nvSpPr>
          <p:cNvPr id="396" name="TextBox 396"/>
          <p:cNvSpPr txBox="1"/>
          <p:nvPr/>
        </p:nvSpPr>
        <p:spPr>
          <a:xfrm>
            <a:off x="4013952" y="6888248"/>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علي الأميري</a:t>
            </a:r>
          </a:p>
        </p:txBody>
      </p:sp>
      <p:sp>
        <p:nvSpPr>
          <p:cNvPr id="397" name="TextBox 397"/>
          <p:cNvSpPr txBox="1"/>
          <p:nvPr/>
        </p:nvSpPr>
        <p:spPr>
          <a:xfrm>
            <a:off x="2253529" y="6914904"/>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حمزه علي</a:t>
            </a:r>
          </a:p>
        </p:txBody>
      </p:sp>
      <p:sp>
        <p:nvSpPr>
          <p:cNvPr id="398" name="TextBox 398"/>
          <p:cNvSpPr txBox="1"/>
          <p:nvPr/>
        </p:nvSpPr>
        <p:spPr>
          <a:xfrm>
            <a:off x="5651390" y="8870600"/>
            <a:ext cx="1667199" cy="259065"/>
          </a:xfrm>
          <a:prstGeom prst="rect">
            <a:avLst/>
          </a:prstGeom>
        </p:spPr>
        <p:txBody>
          <a:bodyPr lIns="0" tIns="0" rIns="0" bIns="0" rtlCol="0" anchor="t">
            <a:spAutoFit/>
          </a:bodyPr>
          <a:lstStyle/>
          <a:p>
            <a:pPr algn="ctr" rtl="1">
              <a:lnSpc>
                <a:spcPts val="2058"/>
              </a:lnSpc>
              <a:spcBef>
                <a:spcPct val="0"/>
              </a:spcBef>
            </a:pPr>
            <a:r>
              <a:rPr lang="ar-EG" sz="1583">
                <a:solidFill>
                  <a:srgbClr val="000000"/>
                </a:solidFill>
                <a:latin typeface="Montserrat"/>
                <a:ea typeface="Montserrat"/>
                <a:cs typeface="Montserrat"/>
                <a:sym typeface="Montserrat"/>
                <a:rtl/>
              </a:rPr>
              <a:t>الحسن ابراهيم</a:t>
            </a:r>
          </a:p>
        </p:txBody>
      </p:sp>
      <p:sp>
        <p:nvSpPr>
          <p:cNvPr id="399" name="TextBox 399"/>
          <p:cNvSpPr txBox="1"/>
          <p:nvPr/>
        </p:nvSpPr>
        <p:spPr>
          <a:xfrm>
            <a:off x="4025224" y="8880125"/>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علي جاسم</a:t>
            </a:r>
          </a:p>
        </p:txBody>
      </p:sp>
      <p:sp>
        <p:nvSpPr>
          <p:cNvPr id="400" name="TextBox 400"/>
          <p:cNvSpPr txBox="1"/>
          <p:nvPr/>
        </p:nvSpPr>
        <p:spPr>
          <a:xfrm>
            <a:off x="2258946" y="8912075"/>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عدي وسيم </a:t>
            </a:r>
          </a:p>
        </p:txBody>
      </p:sp>
      <p:sp>
        <p:nvSpPr>
          <p:cNvPr id="401" name="TextBox 401"/>
          <p:cNvSpPr txBox="1"/>
          <p:nvPr/>
        </p:nvSpPr>
        <p:spPr>
          <a:xfrm>
            <a:off x="5639186" y="8192902"/>
            <a:ext cx="1667199" cy="259065"/>
          </a:xfrm>
          <a:prstGeom prst="rect">
            <a:avLst/>
          </a:prstGeom>
        </p:spPr>
        <p:txBody>
          <a:bodyPr lIns="0" tIns="0" rIns="0" bIns="0" rtlCol="0" anchor="t">
            <a:spAutoFit/>
          </a:bodyPr>
          <a:lstStyle/>
          <a:p>
            <a:pPr algn="ctr" rtl="1">
              <a:lnSpc>
                <a:spcPts val="2058"/>
              </a:lnSpc>
              <a:spcBef>
                <a:spcPct val="0"/>
              </a:spcBef>
            </a:pPr>
            <a:r>
              <a:rPr lang="ar-EG" sz="1583">
                <a:solidFill>
                  <a:srgbClr val="000000"/>
                </a:solidFill>
                <a:latin typeface="Montserrat"/>
                <a:ea typeface="Montserrat"/>
                <a:cs typeface="Montserrat"/>
                <a:sym typeface="Montserrat"/>
                <a:rtl/>
              </a:rPr>
              <a:t>كمال الدين</a:t>
            </a:r>
          </a:p>
        </p:txBody>
      </p:sp>
      <p:sp>
        <p:nvSpPr>
          <p:cNvPr id="402" name="TextBox 402"/>
          <p:cNvSpPr txBox="1"/>
          <p:nvPr/>
        </p:nvSpPr>
        <p:spPr>
          <a:xfrm>
            <a:off x="3878762" y="8184438"/>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القيصر الجلندي</a:t>
            </a:r>
          </a:p>
        </p:txBody>
      </p:sp>
      <p:sp>
        <p:nvSpPr>
          <p:cNvPr id="403" name="TextBox 403"/>
          <p:cNvSpPr txBox="1"/>
          <p:nvPr/>
        </p:nvSpPr>
        <p:spPr>
          <a:xfrm>
            <a:off x="2252596" y="8229083"/>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كيتا ابوبكر</a:t>
            </a:r>
          </a:p>
        </p:txBody>
      </p:sp>
      <p:sp>
        <p:nvSpPr>
          <p:cNvPr id="404" name="TextBox 404"/>
          <p:cNvSpPr txBox="1"/>
          <p:nvPr/>
        </p:nvSpPr>
        <p:spPr>
          <a:xfrm>
            <a:off x="5659212" y="7564455"/>
            <a:ext cx="1667199" cy="259065"/>
          </a:xfrm>
          <a:prstGeom prst="rect">
            <a:avLst/>
          </a:prstGeom>
        </p:spPr>
        <p:txBody>
          <a:bodyPr lIns="0" tIns="0" rIns="0" bIns="0" rtlCol="0" anchor="t">
            <a:spAutoFit/>
          </a:bodyPr>
          <a:lstStyle/>
          <a:p>
            <a:pPr algn="ctr" rtl="1">
              <a:lnSpc>
                <a:spcPts val="2058"/>
              </a:lnSpc>
              <a:spcBef>
                <a:spcPct val="0"/>
              </a:spcBef>
            </a:pPr>
            <a:r>
              <a:rPr lang="ar-EG" sz="1583">
                <a:solidFill>
                  <a:srgbClr val="000000"/>
                </a:solidFill>
                <a:latin typeface="Montserrat"/>
                <a:ea typeface="Montserrat"/>
                <a:cs typeface="Montserrat"/>
                <a:sym typeface="Montserrat"/>
                <a:rtl/>
              </a:rPr>
              <a:t>هزاع محمد</a:t>
            </a:r>
          </a:p>
        </p:txBody>
      </p:sp>
      <p:sp>
        <p:nvSpPr>
          <p:cNvPr id="405" name="TextBox 405"/>
          <p:cNvSpPr txBox="1"/>
          <p:nvPr/>
        </p:nvSpPr>
        <p:spPr>
          <a:xfrm>
            <a:off x="3898788" y="7555991"/>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خالد السجاري</a:t>
            </a:r>
          </a:p>
        </p:txBody>
      </p:sp>
      <p:sp>
        <p:nvSpPr>
          <p:cNvPr id="406" name="TextBox 406"/>
          <p:cNvSpPr txBox="1"/>
          <p:nvPr/>
        </p:nvSpPr>
        <p:spPr>
          <a:xfrm>
            <a:off x="2272622" y="7600636"/>
            <a:ext cx="1667199" cy="258486"/>
          </a:xfrm>
          <a:prstGeom prst="rect">
            <a:avLst/>
          </a:prstGeom>
        </p:spPr>
        <p:txBody>
          <a:bodyPr lIns="0" tIns="0" rIns="0" bIns="0" rtlCol="0" anchor="t">
            <a:spAutoFit/>
          </a:bodyPr>
          <a:lstStyle/>
          <a:p>
            <a:pPr algn="ctr" rtl="1">
              <a:lnSpc>
                <a:spcPts val="2163"/>
              </a:lnSpc>
              <a:spcBef>
                <a:spcPct val="0"/>
              </a:spcBef>
            </a:pPr>
            <a:r>
              <a:rPr lang="ar-EG" sz="1664">
                <a:solidFill>
                  <a:srgbClr val="000000"/>
                </a:solidFill>
                <a:latin typeface="Montserrat"/>
                <a:ea typeface="Montserrat"/>
                <a:cs typeface="Montserrat"/>
                <a:sym typeface="Montserrat"/>
                <a:rtl/>
              </a:rPr>
              <a:t>حازم محمد</a:t>
            </a:r>
          </a:p>
        </p:txBody>
      </p:sp>
      <p:sp>
        <p:nvSpPr>
          <p:cNvPr id="407" name="Freeform 407"/>
          <p:cNvSpPr/>
          <p:nvPr/>
        </p:nvSpPr>
        <p:spPr>
          <a:xfrm>
            <a:off x="16550116" y="9959304"/>
            <a:ext cx="344027" cy="248325"/>
          </a:xfrm>
          <a:custGeom>
            <a:avLst/>
            <a:gdLst/>
            <a:ahLst/>
            <a:cxnLst/>
            <a:rect l="l" t="t" r="r" b="b"/>
            <a:pathLst>
              <a:path w="344027" h="248325">
                <a:moveTo>
                  <a:pt x="0" y="0"/>
                </a:moveTo>
                <a:lnTo>
                  <a:pt x="344027" y="0"/>
                </a:lnTo>
                <a:lnTo>
                  <a:pt x="344027" y="248325"/>
                </a:lnTo>
                <a:lnTo>
                  <a:pt x="0" y="248325"/>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408" name="Freeform 408"/>
          <p:cNvSpPr/>
          <p:nvPr/>
        </p:nvSpPr>
        <p:spPr>
          <a:xfrm>
            <a:off x="520787" y="9914083"/>
            <a:ext cx="344027" cy="248325"/>
          </a:xfrm>
          <a:custGeom>
            <a:avLst/>
            <a:gdLst/>
            <a:ahLst/>
            <a:cxnLst/>
            <a:rect l="l" t="t" r="r" b="b"/>
            <a:pathLst>
              <a:path w="344027" h="248325">
                <a:moveTo>
                  <a:pt x="0" y="0"/>
                </a:moveTo>
                <a:lnTo>
                  <a:pt x="344026" y="0"/>
                </a:lnTo>
                <a:lnTo>
                  <a:pt x="344026" y="248325"/>
                </a:lnTo>
                <a:lnTo>
                  <a:pt x="0" y="248325"/>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409" name="AutoShape 409"/>
          <p:cNvSpPr/>
          <p:nvPr/>
        </p:nvSpPr>
        <p:spPr>
          <a:xfrm>
            <a:off x="3675282" y="535361"/>
            <a:ext cx="1328436" cy="931350"/>
          </a:xfrm>
          <a:prstGeom prst="rect">
            <a:avLst/>
          </a:prstGeom>
          <a:solidFill>
            <a:srgbClr val="09426B"/>
          </a:solidFill>
        </p:spPr>
        <p:txBody>
          <a:bodyPr/>
          <a:lstStyle/>
          <a:p>
            <a:endParaRPr lang="en-US"/>
          </a:p>
        </p:txBody>
      </p:sp>
      <p:sp>
        <p:nvSpPr>
          <p:cNvPr id="410" name="TextBox 410"/>
          <p:cNvSpPr txBox="1"/>
          <p:nvPr/>
        </p:nvSpPr>
        <p:spPr>
          <a:xfrm>
            <a:off x="3074558" y="659724"/>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20" action="ppaction://hlinksldjump"/>
                <a:rtl/>
              </a:rPr>
              <a:t>عودة</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sp>
        <p:nvSpPr>
          <p:cNvPr id="2" name="Freeform 2"/>
          <p:cNvSpPr/>
          <p:nvPr/>
        </p:nvSpPr>
        <p:spPr>
          <a:xfrm>
            <a:off x="-113397" y="-600557"/>
            <a:ext cx="18820497" cy="11599410"/>
          </a:xfrm>
          <a:custGeom>
            <a:avLst/>
            <a:gdLst/>
            <a:ahLst/>
            <a:cxnLst/>
            <a:rect l="l" t="t" r="r" b="b"/>
            <a:pathLst>
              <a:path w="18820497" h="11599410">
                <a:moveTo>
                  <a:pt x="0" y="0"/>
                </a:moveTo>
                <a:lnTo>
                  <a:pt x="18820497" y="0"/>
                </a:lnTo>
                <a:lnTo>
                  <a:pt x="18820497" y="11599409"/>
                </a:lnTo>
                <a:lnTo>
                  <a:pt x="0" y="11599409"/>
                </a:lnTo>
                <a:lnTo>
                  <a:pt x="0" y="0"/>
                </a:lnTo>
                <a:close/>
              </a:path>
            </a:pathLst>
          </a:custGeom>
          <a:blipFill>
            <a:blip r:embed="rId2">
              <a:alphaModFix amt="6000"/>
            </a:blip>
            <a:stretch>
              <a:fillRect t="-4217" b="-4217"/>
            </a:stretch>
          </a:blipFill>
        </p:spPr>
        <p:txBody>
          <a:bodyPr/>
          <a:lstStyle/>
          <a:p>
            <a:endParaRPr lang="en-US"/>
          </a:p>
        </p:txBody>
      </p:sp>
      <p:grpSp>
        <p:nvGrpSpPr>
          <p:cNvPr id="3" name="Group 3"/>
          <p:cNvGrpSpPr/>
          <p:nvPr/>
        </p:nvGrpSpPr>
        <p:grpSpPr>
          <a:xfrm>
            <a:off x="10082233" y="1028700"/>
            <a:ext cx="7908719" cy="773574"/>
            <a:chOff x="0" y="0"/>
            <a:chExt cx="3952468" cy="386602"/>
          </a:xfrm>
        </p:grpSpPr>
        <p:sp>
          <p:nvSpPr>
            <p:cNvPr id="4" name="Freeform 4"/>
            <p:cNvSpPr/>
            <p:nvPr/>
          </p:nvSpPr>
          <p:spPr>
            <a:xfrm flipH="1">
              <a:off x="-5150" y="-4759"/>
              <a:ext cx="3962749" cy="391476"/>
            </a:xfrm>
            <a:custGeom>
              <a:avLst/>
              <a:gdLst/>
              <a:ahLst/>
              <a:cxnLst/>
              <a:rect l="l" t="t" r="r" b="b"/>
              <a:pathLst>
                <a:path w="3962749" h="391476">
                  <a:moveTo>
                    <a:pt x="3956399" y="391361"/>
                  </a:moveTo>
                  <a:cubicBezTo>
                    <a:pt x="3962749" y="391477"/>
                    <a:pt x="3942312" y="341135"/>
                    <a:pt x="3940167" y="336305"/>
                  </a:cubicBezTo>
                  <a:cubicBezTo>
                    <a:pt x="3921945" y="295284"/>
                    <a:pt x="3900079" y="255714"/>
                    <a:pt x="3877647" y="216858"/>
                  </a:cubicBezTo>
                  <a:cubicBezTo>
                    <a:pt x="3855326" y="178197"/>
                    <a:pt x="3831798" y="139128"/>
                    <a:pt x="3805463" y="102991"/>
                  </a:cubicBezTo>
                  <a:cubicBezTo>
                    <a:pt x="3801739" y="97882"/>
                    <a:pt x="3779276" y="61647"/>
                    <a:pt x="3765899" y="61405"/>
                  </a:cubicBezTo>
                  <a:cubicBezTo>
                    <a:pt x="3441515" y="55531"/>
                    <a:pt x="3117278" y="44469"/>
                    <a:pt x="2793044" y="33260"/>
                  </a:cubicBezTo>
                  <a:cubicBezTo>
                    <a:pt x="2287139" y="15770"/>
                    <a:pt x="1848270" y="0"/>
                    <a:pt x="1374084" y="6092"/>
                  </a:cubicBezTo>
                  <a:cubicBezTo>
                    <a:pt x="918074" y="11580"/>
                    <a:pt x="462456" y="20798"/>
                    <a:pt x="6376" y="13899"/>
                  </a:cubicBezTo>
                  <a:cubicBezTo>
                    <a:pt x="0" y="13803"/>
                    <a:pt x="20461" y="64121"/>
                    <a:pt x="22608" y="68955"/>
                  </a:cubicBezTo>
                  <a:cubicBezTo>
                    <a:pt x="40829" y="109976"/>
                    <a:pt x="62695" y="149547"/>
                    <a:pt x="85127" y="188402"/>
                  </a:cubicBezTo>
                  <a:cubicBezTo>
                    <a:pt x="107449" y="227064"/>
                    <a:pt x="130978" y="266133"/>
                    <a:pt x="157311" y="302269"/>
                  </a:cubicBezTo>
                  <a:cubicBezTo>
                    <a:pt x="160993" y="307321"/>
                    <a:pt x="183528" y="343653"/>
                    <a:pt x="196875" y="343855"/>
                  </a:cubicBezTo>
                  <a:cubicBezTo>
                    <a:pt x="478940" y="348121"/>
                    <a:pt x="761003" y="348049"/>
                    <a:pt x="1043071" y="344146"/>
                  </a:cubicBezTo>
                  <a:cubicBezTo>
                    <a:pt x="1477900" y="338130"/>
                    <a:pt x="1848270" y="331143"/>
                    <a:pt x="2247756" y="340936"/>
                  </a:cubicBezTo>
                  <a:cubicBezTo>
                    <a:pt x="2817425" y="353765"/>
                    <a:pt x="3386662" y="381045"/>
                    <a:pt x="3956399" y="391361"/>
                  </a:cubicBezTo>
                  <a:close/>
                </a:path>
              </a:pathLst>
            </a:custGeom>
            <a:solidFill>
              <a:srgbClr val="2C5984"/>
            </a:solidFill>
          </p:spPr>
          <p:txBody>
            <a:bodyPr/>
            <a:lstStyle/>
            <a:p>
              <a:endParaRPr lang="en-US"/>
            </a:p>
          </p:txBody>
        </p:sp>
      </p:grpSp>
      <p:sp>
        <p:nvSpPr>
          <p:cNvPr id="5" name="Freeform 5"/>
          <p:cNvSpPr/>
          <p:nvPr/>
        </p:nvSpPr>
        <p:spPr>
          <a:xfrm>
            <a:off x="4452979" y="2481103"/>
            <a:ext cx="9687745" cy="3459160"/>
          </a:xfrm>
          <a:custGeom>
            <a:avLst/>
            <a:gdLst/>
            <a:ahLst/>
            <a:cxnLst/>
            <a:rect l="l" t="t" r="r" b="b"/>
            <a:pathLst>
              <a:path w="9687745" h="3459160">
                <a:moveTo>
                  <a:pt x="0" y="0"/>
                </a:moveTo>
                <a:lnTo>
                  <a:pt x="9687745" y="0"/>
                </a:lnTo>
                <a:lnTo>
                  <a:pt x="9687745" y="3459160"/>
                </a:lnTo>
                <a:lnTo>
                  <a:pt x="0" y="3459160"/>
                </a:lnTo>
                <a:lnTo>
                  <a:pt x="0" y="0"/>
                </a:lnTo>
                <a:close/>
              </a:path>
            </a:pathLst>
          </a:custGeom>
          <a:blipFill>
            <a:blip r:embed="rId3"/>
            <a:stretch>
              <a:fillRect l="-9447" t="-48027" b="-21478"/>
            </a:stretch>
          </a:blipFill>
        </p:spPr>
        <p:txBody>
          <a:bodyPr/>
          <a:lstStyle/>
          <a:p>
            <a:endParaRPr lang="en-US"/>
          </a:p>
        </p:txBody>
      </p:sp>
      <p:sp>
        <p:nvSpPr>
          <p:cNvPr id="6" name="Freeform 6"/>
          <p:cNvSpPr/>
          <p:nvPr/>
        </p:nvSpPr>
        <p:spPr>
          <a:xfrm>
            <a:off x="-1478136" y="8808134"/>
            <a:ext cx="6187483" cy="1878745"/>
          </a:xfrm>
          <a:custGeom>
            <a:avLst/>
            <a:gdLst/>
            <a:ahLst/>
            <a:cxnLst/>
            <a:rect l="l" t="t" r="r" b="b"/>
            <a:pathLst>
              <a:path w="6187483" h="1878745">
                <a:moveTo>
                  <a:pt x="0" y="0"/>
                </a:moveTo>
                <a:lnTo>
                  <a:pt x="6187483" y="0"/>
                </a:lnTo>
                <a:lnTo>
                  <a:pt x="6187483" y="1878745"/>
                </a:lnTo>
                <a:lnTo>
                  <a:pt x="0" y="1878745"/>
                </a:lnTo>
                <a:lnTo>
                  <a:pt x="0" y="0"/>
                </a:lnTo>
                <a:close/>
              </a:path>
            </a:pathLst>
          </a:custGeom>
          <a:blipFill>
            <a:blip r:embed="rId4">
              <a:alphaModFix amt="36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514356" y="-271444"/>
            <a:ext cx="5029703" cy="1069955"/>
          </a:xfrm>
          <a:custGeom>
            <a:avLst/>
            <a:gdLst/>
            <a:ahLst/>
            <a:cxnLst/>
            <a:rect l="l" t="t" r="r" b="b"/>
            <a:pathLst>
              <a:path w="5029703" h="1069955">
                <a:moveTo>
                  <a:pt x="0" y="0"/>
                </a:moveTo>
                <a:lnTo>
                  <a:pt x="5029704" y="0"/>
                </a:lnTo>
                <a:lnTo>
                  <a:pt x="5029704" y="1069955"/>
                </a:lnTo>
                <a:lnTo>
                  <a:pt x="0" y="1069955"/>
                </a:lnTo>
                <a:lnTo>
                  <a:pt x="0" y="0"/>
                </a:lnTo>
                <a:close/>
              </a:path>
            </a:pathLst>
          </a:custGeom>
          <a:blipFill>
            <a:blip r:embed="rId6">
              <a:alphaModFix amt="44999"/>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4599041">
            <a:off x="16276905" y="8018394"/>
            <a:ext cx="1122218" cy="4114800"/>
          </a:xfrm>
          <a:custGeom>
            <a:avLst/>
            <a:gdLst/>
            <a:ahLst/>
            <a:cxnLst/>
            <a:rect l="l" t="t" r="r" b="b"/>
            <a:pathLst>
              <a:path w="1122218" h="4114800">
                <a:moveTo>
                  <a:pt x="0" y="0"/>
                </a:moveTo>
                <a:lnTo>
                  <a:pt x="1122218" y="0"/>
                </a:lnTo>
                <a:lnTo>
                  <a:pt x="1122218" y="4114800"/>
                </a:lnTo>
                <a:lnTo>
                  <a:pt x="0" y="4114800"/>
                </a:lnTo>
                <a:lnTo>
                  <a:pt x="0" y="0"/>
                </a:lnTo>
                <a:close/>
              </a:path>
            </a:pathLst>
          </a:custGeom>
          <a:blipFill>
            <a:blip r:embed="rId8">
              <a:alphaModFix amt="53000"/>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TextBox 9"/>
          <p:cNvSpPr txBox="1"/>
          <p:nvPr/>
        </p:nvSpPr>
        <p:spPr>
          <a:xfrm>
            <a:off x="8238260" y="224164"/>
            <a:ext cx="9338361" cy="1443706"/>
          </a:xfrm>
          <a:prstGeom prst="rect">
            <a:avLst/>
          </a:prstGeom>
        </p:spPr>
        <p:txBody>
          <a:bodyPr lIns="0" tIns="0" rIns="0" bIns="0" rtlCol="0" anchor="t">
            <a:spAutoFit/>
          </a:bodyPr>
          <a:lstStyle/>
          <a:p>
            <a:pPr marL="0" lvl="0" indent="0" algn="r" rtl="1">
              <a:lnSpc>
                <a:spcPts val="11192"/>
              </a:lnSpc>
              <a:spcBef>
                <a:spcPct val="0"/>
              </a:spcBef>
            </a:pPr>
            <a:r>
              <a:rPr lang="ar-EG" sz="10174" b="1">
                <a:solidFill>
                  <a:srgbClr val="FFFFFF"/>
                </a:solidFill>
                <a:latin typeface="Montserrat Bold"/>
                <a:ea typeface="Montserrat Bold"/>
                <a:cs typeface="Montserrat Bold"/>
                <a:sym typeface="Montserrat Bold"/>
                <a:rtl/>
              </a:rPr>
              <a:t>الجهات الداعمة</a:t>
            </a:r>
          </a:p>
        </p:txBody>
      </p:sp>
      <p:sp>
        <p:nvSpPr>
          <p:cNvPr id="10" name="AutoShape 10"/>
          <p:cNvSpPr/>
          <p:nvPr/>
        </p:nvSpPr>
        <p:spPr>
          <a:xfrm>
            <a:off x="951388" y="1265353"/>
            <a:ext cx="1328436" cy="931350"/>
          </a:xfrm>
          <a:prstGeom prst="rect">
            <a:avLst/>
          </a:prstGeom>
          <a:solidFill>
            <a:srgbClr val="09426B"/>
          </a:solidFill>
        </p:spPr>
        <p:txBody>
          <a:bodyPr/>
          <a:lstStyle/>
          <a:p>
            <a:endParaRPr lang="en-US"/>
          </a:p>
        </p:txBody>
      </p:sp>
      <p:sp>
        <p:nvSpPr>
          <p:cNvPr id="11" name="TextBox 11"/>
          <p:cNvSpPr txBox="1"/>
          <p:nvPr/>
        </p:nvSpPr>
        <p:spPr>
          <a:xfrm>
            <a:off x="350664" y="1389715"/>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10" action="ppaction://hlinksldjump"/>
                <a:rtl/>
              </a:rPr>
              <a:t>عودة</a:t>
            </a:r>
          </a:p>
        </p:txBody>
      </p:sp>
      <p:grpSp>
        <p:nvGrpSpPr>
          <p:cNvPr id="12" name="Group 12"/>
          <p:cNvGrpSpPr/>
          <p:nvPr/>
        </p:nvGrpSpPr>
        <p:grpSpPr>
          <a:xfrm>
            <a:off x="7303264" y="5401922"/>
            <a:ext cx="3052444" cy="2911192"/>
            <a:chOff x="0" y="0"/>
            <a:chExt cx="4069925" cy="3881590"/>
          </a:xfrm>
        </p:grpSpPr>
        <p:sp>
          <p:nvSpPr>
            <p:cNvPr id="13" name="Freeform 13"/>
            <p:cNvSpPr/>
            <p:nvPr/>
          </p:nvSpPr>
          <p:spPr>
            <a:xfrm>
              <a:off x="0" y="0"/>
              <a:ext cx="4069925" cy="3011605"/>
            </a:xfrm>
            <a:custGeom>
              <a:avLst/>
              <a:gdLst/>
              <a:ahLst/>
              <a:cxnLst/>
              <a:rect l="l" t="t" r="r" b="b"/>
              <a:pathLst>
                <a:path w="4069925" h="3011605">
                  <a:moveTo>
                    <a:pt x="0" y="0"/>
                  </a:moveTo>
                  <a:lnTo>
                    <a:pt x="4069925" y="0"/>
                  </a:lnTo>
                  <a:lnTo>
                    <a:pt x="4069925" y="3011605"/>
                  </a:lnTo>
                  <a:lnTo>
                    <a:pt x="0" y="3011605"/>
                  </a:lnTo>
                  <a:lnTo>
                    <a:pt x="0" y="0"/>
                  </a:lnTo>
                  <a:close/>
                </a:path>
              </a:pathLst>
            </a:custGeom>
            <a:blipFill>
              <a:blip r:embed="rId11"/>
              <a:stretch>
                <a:fillRect b="-35141"/>
              </a:stretch>
            </a:blipFill>
          </p:spPr>
          <p:txBody>
            <a:bodyPr/>
            <a:lstStyle/>
            <a:p>
              <a:endParaRPr lang="en-US"/>
            </a:p>
          </p:txBody>
        </p:sp>
        <p:sp>
          <p:nvSpPr>
            <p:cNvPr id="14" name="Freeform 14"/>
            <p:cNvSpPr/>
            <p:nvPr/>
          </p:nvSpPr>
          <p:spPr>
            <a:xfrm>
              <a:off x="0" y="2843124"/>
              <a:ext cx="4069925" cy="1038465"/>
            </a:xfrm>
            <a:custGeom>
              <a:avLst/>
              <a:gdLst/>
              <a:ahLst/>
              <a:cxnLst/>
              <a:rect l="l" t="t" r="r" b="b"/>
              <a:pathLst>
                <a:path w="4069925" h="1038465">
                  <a:moveTo>
                    <a:pt x="0" y="0"/>
                  </a:moveTo>
                  <a:lnTo>
                    <a:pt x="4069925" y="0"/>
                  </a:lnTo>
                  <a:lnTo>
                    <a:pt x="4069925" y="1038466"/>
                  </a:lnTo>
                  <a:lnTo>
                    <a:pt x="0" y="1038466"/>
                  </a:lnTo>
                  <a:lnTo>
                    <a:pt x="0" y="0"/>
                  </a:lnTo>
                  <a:close/>
                </a:path>
              </a:pathLst>
            </a:custGeom>
            <a:blipFill>
              <a:blip r:embed="rId12"/>
              <a:stretch>
                <a:fillRect t="-291917"/>
              </a:stretch>
            </a:blipFill>
          </p:spPr>
          <p:txBody>
            <a:bodyPr/>
            <a:lstStyle/>
            <a:p>
              <a:endParaRPr lang="en-US"/>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A76B0"/>
        </a:solidFill>
        <a:effectLst/>
      </p:bgPr>
    </p:bg>
    <p:spTree>
      <p:nvGrpSpPr>
        <p:cNvPr id="1" name=""/>
        <p:cNvGrpSpPr/>
        <p:nvPr/>
      </p:nvGrpSpPr>
      <p:grpSpPr>
        <a:xfrm>
          <a:off x="0" y="0"/>
          <a:ext cx="0" cy="0"/>
          <a:chOff x="0" y="0"/>
          <a:chExt cx="0" cy="0"/>
        </a:xfrm>
      </p:grpSpPr>
      <p:grpSp>
        <p:nvGrpSpPr>
          <p:cNvPr id="2" name="Group 2"/>
          <p:cNvGrpSpPr/>
          <p:nvPr/>
        </p:nvGrpSpPr>
        <p:grpSpPr>
          <a:xfrm>
            <a:off x="591404" y="549999"/>
            <a:ext cx="17105193" cy="9187002"/>
            <a:chOff x="0" y="0"/>
            <a:chExt cx="4505071" cy="2419622"/>
          </a:xfrm>
        </p:grpSpPr>
        <p:sp>
          <p:nvSpPr>
            <p:cNvPr id="3" name="Freeform 3"/>
            <p:cNvSpPr/>
            <p:nvPr/>
          </p:nvSpPr>
          <p:spPr>
            <a:xfrm>
              <a:off x="0" y="0"/>
              <a:ext cx="4505072" cy="2419622"/>
            </a:xfrm>
            <a:custGeom>
              <a:avLst/>
              <a:gdLst/>
              <a:ahLst/>
              <a:cxnLst/>
              <a:rect l="l" t="t" r="r" b="b"/>
              <a:pathLst>
                <a:path w="4505072" h="2419622">
                  <a:moveTo>
                    <a:pt x="0" y="0"/>
                  </a:moveTo>
                  <a:lnTo>
                    <a:pt x="4505072" y="0"/>
                  </a:lnTo>
                  <a:lnTo>
                    <a:pt x="4505072" y="2419622"/>
                  </a:lnTo>
                  <a:lnTo>
                    <a:pt x="0" y="2419622"/>
                  </a:lnTo>
                  <a:close/>
                </a:path>
              </a:pathLst>
            </a:custGeom>
            <a:solidFill>
              <a:srgbClr val="FFFFFF"/>
            </a:solidFill>
          </p:spPr>
          <p:txBody>
            <a:bodyPr/>
            <a:lstStyle/>
            <a:p>
              <a:endParaRPr lang="en-US"/>
            </a:p>
          </p:txBody>
        </p:sp>
        <p:sp>
          <p:nvSpPr>
            <p:cNvPr id="4" name="TextBox 4"/>
            <p:cNvSpPr txBox="1"/>
            <p:nvPr/>
          </p:nvSpPr>
          <p:spPr>
            <a:xfrm>
              <a:off x="0" y="-38100"/>
              <a:ext cx="4505071" cy="2457722"/>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714802" y="-624924"/>
            <a:ext cx="3062267" cy="1653624"/>
          </a:xfrm>
          <a:custGeom>
            <a:avLst/>
            <a:gdLst/>
            <a:ahLst/>
            <a:cxnLst/>
            <a:rect l="l" t="t" r="r" b="b"/>
            <a:pathLst>
              <a:path w="3062267" h="1653624">
                <a:moveTo>
                  <a:pt x="0" y="0"/>
                </a:moveTo>
                <a:lnTo>
                  <a:pt x="3062268" y="0"/>
                </a:lnTo>
                <a:lnTo>
                  <a:pt x="3062268" y="1653624"/>
                </a:lnTo>
                <a:lnTo>
                  <a:pt x="0" y="16536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9809534" y="6251939"/>
            <a:ext cx="2708337" cy="3107601"/>
          </a:xfrm>
          <a:custGeom>
            <a:avLst/>
            <a:gdLst/>
            <a:ahLst/>
            <a:cxnLst/>
            <a:rect l="l" t="t" r="r" b="b"/>
            <a:pathLst>
              <a:path w="2708337" h="3107601">
                <a:moveTo>
                  <a:pt x="0" y="0"/>
                </a:moveTo>
                <a:lnTo>
                  <a:pt x="2708337" y="0"/>
                </a:lnTo>
                <a:lnTo>
                  <a:pt x="2708337" y="3107601"/>
                </a:lnTo>
                <a:lnTo>
                  <a:pt x="0" y="3107601"/>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3683948" y="2841989"/>
            <a:ext cx="11205781" cy="3200400"/>
          </a:xfrm>
          <a:prstGeom prst="rect">
            <a:avLst/>
          </a:prstGeom>
        </p:spPr>
        <p:txBody>
          <a:bodyPr lIns="0" tIns="0" rIns="0" bIns="0" rtlCol="0" anchor="t">
            <a:spAutoFit/>
          </a:bodyPr>
          <a:lstStyle/>
          <a:p>
            <a:pPr algn="ctr" rtl="1">
              <a:lnSpc>
                <a:spcPts val="4256"/>
              </a:lnSpc>
            </a:pPr>
            <a:r>
              <a:rPr lang="ar-EG" sz="3547" b="1">
                <a:solidFill>
                  <a:srgbClr val="000000"/>
                </a:solidFill>
                <a:latin typeface="Montserrat Bold"/>
                <a:ea typeface="Montserrat Bold"/>
                <a:cs typeface="Montserrat Bold"/>
                <a:sym typeface="Montserrat Bold"/>
                <a:rtl/>
              </a:rPr>
              <a:t>مركز كواترو الرياضي – مجموعة عجمان القابضة</a:t>
            </a:r>
          </a:p>
          <a:p>
            <a:pPr algn="ctr" rtl="1">
              <a:lnSpc>
                <a:spcPts val="4256"/>
              </a:lnSpc>
            </a:pPr>
            <a:r>
              <a:rPr lang="ar-EG" sz="3547" b="1">
                <a:solidFill>
                  <a:srgbClr val="000000"/>
                </a:solidFill>
                <a:latin typeface="Montserrat Bold"/>
                <a:ea typeface="Montserrat Bold"/>
                <a:cs typeface="Montserrat Bold"/>
                <a:sym typeface="Montserrat Bold"/>
                <a:rtl/>
              </a:rPr>
              <a:t>دولة الامارات العربية المتحدة – امارة عجمان</a:t>
            </a:r>
          </a:p>
          <a:p>
            <a:pPr algn="ctr" rtl="1">
              <a:lnSpc>
                <a:spcPts val="4256"/>
              </a:lnSpc>
            </a:pPr>
            <a:r>
              <a:rPr lang="ar-EG" sz="3547" b="1">
                <a:solidFill>
                  <a:srgbClr val="000000"/>
                </a:solidFill>
                <a:latin typeface="Montserrat Bold"/>
                <a:ea typeface="Montserrat Bold"/>
                <a:cs typeface="Montserrat Bold"/>
                <a:sym typeface="Montserrat Bold"/>
                <a:rtl/>
              </a:rPr>
              <a:t> الهاتف والواتساب : </a:t>
            </a:r>
          </a:p>
          <a:p>
            <a:pPr algn="ctr">
              <a:lnSpc>
                <a:spcPts val="4256"/>
              </a:lnSpc>
            </a:pPr>
            <a:r>
              <a:rPr lang="en-US" sz="3547" b="1">
                <a:solidFill>
                  <a:srgbClr val="000000"/>
                </a:solidFill>
                <a:latin typeface="Montserrat Bold"/>
                <a:ea typeface="Montserrat Bold"/>
                <a:cs typeface="Montserrat Bold"/>
                <a:sym typeface="Montserrat Bold"/>
              </a:rPr>
              <a:t>+971551902200</a:t>
            </a:r>
          </a:p>
          <a:p>
            <a:pPr algn="ctr">
              <a:lnSpc>
                <a:spcPts val="4256"/>
              </a:lnSpc>
            </a:pPr>
            <a:r>
              <a:rPr lang="en-US" sz="3547" b="1">
                <a:solidFill>
                  <a:srgbClr val="000000"/>
                </a:solidFill>
                <a:latin typeface="Montserrat Bold"/>
                <a:ea typeface="Montserrat Bold"/>
                <a:cs typeface="Montserrat Bold"/>
                <a:sym typeface="Montserrat Bold"/>
              </a:rPr>
              <a:t>+971525001046</a:t>
            </a:r>
          </a:p>
          <a:p>
            <a:pPr algn="ctr" rtl="1">
              <a:lnSpc>
                <a:spcPts val="4256"/>
              </a:lnSpc>
            </a:pPr>
            <a:r>
              <a:rPr lang="ar-EG" sz="3547" b="1">
                <a:solidFill>
                  <a:srgbClr val="000000"/>
                </a:solidFill>
                <a:latin typeface="Montserrat Bold"/>
                <a:ea typeface="Montserrat Bold"/>
                <a:cs typeface="Montserrat Bold"/>
                <a:sym typeface="Montserrat Bold"/>
                <a:rtl/>
              </a:rPr>
              <a:t>البريد الالكتروني : </a:t>
            </a:r>
            <a:r>
              <a:rPr lang="en-US" sz="3547" b="1">
                <a:solidFill>
                  <a:srgbClr val="000000"/>
                </a:solidFill>
                <a:latin typeface="Montserrat Bold"/>
                <a:ea typeface="Montserrat Bold"/>
                <a:cs typeface="Montserrat Bold"/>
                <a:sym typeface="Montserrat Bold"/>
              </a:rPr>
              <a:t>info@quattro.ae</a:t>
            </a:r>
            <a:r>
              <a:rPr lang="ar-EG" sz="3547" b="1">
                <a:solidFill>
                  <a:srgbClr val="000000"/>
                </a:solidFill>
                <a:latin typeface="Montserrat Bold"/>
                <a:ea typeface="Montserrat Bold"/>
                <a:cs typeface="Montserrat Bold"/>
                <a:sym typeface="Montserrat Bold"/>
                <a:rtl/>
              </a:rPr>
              <a:t> </a:t>
            </a:r>
          </a:p>
        </p:txBody>
      </p:sp>
      <p:sp>
        <p:nvSpPr>
          <p:cNvPr id="8" name="TextBox 8"/>
          <p:cNvSpPr txBox="1"/>
          <p:nvPr/>
        </p:nvSpPr>
        <p:spPr>
          <a:xfrm>
            <a:off x="5770129" y="1656441"/>
            <a:ext cx="6747742" cy="972464"/>
          </a:xfrm>
          <a:prstGeom prst="rect">
            <a:avLst/>
          </a:prstGeom>
        </p:spPr>
        <p:txBody>
          <a:bodyPr lIns="0" tIns="0" rIns="0" bIns="0" rtlCol="0" anchor="t">
            <a:spAutoFit/>
          </a:bodyPr>
          <a:lstStyle/>
          <a:p>
            <a:pPr marL="0" lvl="0" indent="0" algn="r" rtl="1">
              <a:lnSpc>
                <a:spcPts val="7504"/>
              </a:lnSpc>
              <a:spcBef>
                <a:spcPct val="0"/>
              </a:spcBef>
            </a:pPr>
            <a:r>
              <a:rPr lang="ar-EG" sz="6821" b="1">
                <a:solidFill>
                  <a:srgbClr val="000000"/>
                </a:solidFill>
                <a:latin typeface="Montserrat Bold"/>
                <a:ea typeface="Montserrat Bold"/>
                <a:cs typeface="Montserrat Bold"/>
                <a:sym typeface="Montserrat Bold"/>
                <a:rtl/>
              </a:rPr>
              <a:t>معلومات التواصل </a:t>
            </a:r>
          </a:p>
        </p:txBody>
      </p:sp>
      <p:grpSp>
        <p:nvGrpSpPr>
          <p:cNvPr id="9" name="Group 9"/>
          <p:cNvGrpSpPr/>
          <p:nvPr/>
        </p:nvGrpSpPr>
        <p:grpSpPr>
          <a:xfrm>
            <a:off x="6310524" y="6299564"/>
            <a:ext cx="3499010" cy="3305081"/>
            <a:chOff x="0" y="0"/>
            <a:chExt cx="4665346" cy="4406775"/>
          </a:xfrm>
        </p:grpSpPr>
        <p:sp>
          <p:nvSpPr>
            <p:cNvPr id="10" name="Freeform 10"/>
            <p:cNvSpPr/>
            <p:nvPr/>
          </p:nvSpPr>
          <p:spPr>
            <a:xfrm>
              <a:off x="0" y="0"/>
              <a:ext cx="4665346" cy="4406775"/>
            </a:xfrm>
            <a:custGeom>
              <a:avLst/>
              <a:gdLst/>
              <a:ahLst/>
              <a:cxnLst/>
              <a:rect l="l" t="t" r="r" b="b"/>
              <a:pathLst>
                <a:path w="4665346" h="4406775">
                  <a:moveTo>
                    <a:pt x="0" y="0"/>
                  </a:moveTo>
                  <a:lnTo>
                    <a:pt x="4665346" y="0"/>
                  </a:lnTo>
                  <a:lnTo>
                    <a:pt x="4665346" y="4406775"/>
                  </a:lnTo>
                  <a:lnTo>
                    <a:pt x="0" y="4406775"/>
                  </a:lnTo>
                  <a:lnTo>
                    <a:pt x="0" y="0"/>
                  </a:lnTo>
                  <a:close/>
                </a:path>
              </a:pathLst>
            </a:custGeom>
            <a:blipFill>
              <a:blip r:embed="rId5"/>
              <a:stretch>
                <a:fillRect l="-24148" t="-586" b="-586"/>
              </a:stretch>
            </a:blipFill>
          </p:spPr>
          <p:txBody>
            <a:bodyPr/>
            <a:lstStyle/>
            <a:p>
              <a:endParaRPr lang="en-US"/>
            </a:p>
          </p:txBody>
        </p:sp>
        <p:grpSp>
          <p:nvGrpSpPr>
            <p:cNvPr id="11" name="Group 11"/>
            <p:cNvGrpSpPr/>
            <p:nvPr/>
          </p:nvGrpSpPr>
          <p:grpSpPr>
            <a:xfrm>
              <a:off x="2924960" y="1594512"/>
              <a:ext cx="634739" cy="634739"/>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A444"/>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3078800" y="1589479"/>
              <a:ext cx="327059" cy="683940"/>
            </a:xfrm>
            <a:prstGeom prst="rect">
              <a:avLst/>
            </a:prstGeom>
          </p:spPr>
          <p:txBody>
            <a:bodyPr lIns="0" tIns="0" rIns="0" bIns="0" rtlCol="0" anchor="t">
              <a:spAutoFit/>
            </a:bodyPr>
            <a:lstStyle/>
            <a:p>
              <a:pPr algn="ctr">
                <a:lnSpc>
                  <a:spcPts val="4255"/>
                </a:lnSpc>
              </a:pPr>
              <a:r>
                <a:rPr lang="en-US" sz="3039" b="1">
                  <a:solidFill>
                    <a:srgbClr val="000000"/>
                  </a:solidFill>
                  <a:latin typeface="Siwa Bold"/>
                  <a:ea typeface="Siwa Bold"/>
                  <a:cs typeface="Siwa Bold"/>
                  <a:sym typeface="Siwa Bold"/>
                </a:rPr>
                <a:t>8</a:t>
              </a:r>
            </a:p>
          </p:txBody>
        </p:sp>
      </p:grpSp>
      <p:sp>
        <p:nvSpPr>
          <p:cNvPr id="15" name="AutoShape 15"/>
          <p:cNvSpPr/>
          <p:nvPr/>
        </p:nvSpPr>
        <p:spPr>
          <a:xfrm>
            <a:off x="951388" y="1265353"/>
            <a:ext cx="1328436" cy="931350"/>
          </a:xfrm>
          <a:prstGeom prst="rect">
            <a:avLst/>
          </a:prstGeom>
          <a:solidFill>
            <a:srgbClr val="09426B"/>
          </a:solidFill>
        </p:spPr>
        <p:txBody>
          <a:bodyPr/>
          <a:lstStyle/>
          <a:p>
            <a:endParaRPr lang="en-US"/>
          </a:p>
        </p:txBody>
      </p:sp>
      <p:sp>
        <p:nvSpPr>
          <p:cNvPr id="16" name="TextBox 16"/>
          <p:cNvSpPr txBox="1"/>
          <p:nvPr/>
        </p:nvSpPr>
        <p:spPr>
          <a:xfrm>
            <a:off x="350664" y="1389715"/>
            <a:ext cx="2529883" cy="635668"/>
          </a:xfrm>
          <a:prstGeom prst="rect">
            <a:avLst/>
          </a:prstGeom>
        </p:spPr>
        <p:txBody>
          <a:bodyPr lIns="0" tIns="0" rIns="0" bIns="0" rtlCol="0" anchor="t">
            <a:spAutoFit/>
          </a:bodyPr>
          <a:lstStyle/>
          <a:p>
            <a:pPr marL="0" lvl="1" indent="0" algn="ctr" rtl="1">
              <a:lnSpc>
                <a:spcPts val="5134"/>
              </a:lnSpc>
              <a:spcBef>
                <a:spcPct val="0"/>
              </a:spcBef>
            </a:pPr>
            <a:r>
              <a:rPr lang="ar-EG" sz="3949">
                <a:solidFill>
                  <a:srgbClr val="FFFFFF"/>
                </a:solidFill>
                <a:latin typeface="Montserrat"/>
                <a:ea typeface="Montserrat"/>
                <a:cs typeface="Montserrat"/>
                <a:sym typeface="Montserrat"/>
                <a:hlinkClick r:id="rId6" action="ppaction://hlinksldjump"/>
                <a:rtl/>
              </a:rPr>
              <a:t>عودة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2544</Words>
  <Application>Microsoft Office PowerPoint</Application>
  <PresentationFormat>Custom</PresentationFormat>
  <Paragraphs>379</Paragraphs>
  <Slides>23</Slides>
  <Notes>0</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Siwa</vt:lpstr>
      <vt:lpstr>Microsoft Sans Serif</vt:lpstr>
      <vt:lpstr>Arial</vt:lpstr>
      <vt:lpstr>Siwa Bold</vt:lpstr>
      <vt:lpstr>Calibri</vt:lpstr>
      <vt:lpstr>Montserrat</vt:lpstr>
      <vt:lpstr>Montserrat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المهرجان الكروي الخليجي   أغسطس 2025</dc:title>
  <cp:lastModifiedBy>Ali Fadl</cp:lastModifiedBy>
  <cp:revision>3</cp:revision>
  <dcterms:created xsi:type="dcterms:W3CDTF">2006-08-16T00:00:00Z</dcterms:created>
  <dcterms:modified xsi:type="dcterms:W3CDTF">2025-07-15T19:48:38Z</dcterms:modified>
  <dc:identifier>DAGkuDWFxsw</dc:identifier>
</cp:coreProperties>
</file>